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media/image14.jpg" ContentType="image/jp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40.jpg" ContentType="image/jpg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95" r:id="rId1"/>
    <p:sldMasterId id="2147484949" r:id="rId2"/>
    <p:sldMasterId id="2147485013" r:id="rId3"/>
  </p:sldMasterIdLst>
  <p:notesMasterIdLst>
    <p:notesMasterId r:id="rId31"/>
  </p:notesMasterIdLst>
  <p:handoutMasterIdLst>
    <p:handoutMasterId r:id="rId32"/>
  </p:handoutMasterIdLst>
  <p:sldIdLst>
    <p:sldId id="2147480895" r:id="rId4"/>
    <p:sldId id="319" r:id="rId5"/>
    <p:sldId id="307" r:id="rId6"/>
    <p:sldId id="266" r:id="rId7"/>
    <p:sldId id="305" r:id="rId8"/>
    <p:sldId id="321" r:id="rId9"/>
    <p:sldId id="322" r:id="rId10"/>
    <p:sldId id="2147480896" r:id="rId11"/>
    <p:sldId id="2147480897" r:id="rId12"/>
    <p:sldId id="2147480898" r:id="rId13"/>
    <p:sldId id="2147480899" r:id="rId14"/>
    <p:sldId id="2147480900" r:id="rId15"/>
    <p:sldId id="2147480901" r:id="rId16"/>
    <p:sldId id="2147480902" r:id="rId17"/>
    <p:sldId id="2147480906" r:id="rId18"/>
    <p:sldId id="2147480904" r:id="rId19"/>
    <p:sldId id="2147480903" r:id="rId20"/>
    <p:sldId id="2147480905" r:id="rId21"/>
    <p:sldId id="2147480907" r:id="rId22"/>
    <p:sldId id="2147480908" r:id="rId23"/>
    <p:sldId id="2147480909" r:id="rId24"/>
    <p:sldId id="2147480910" r:id="rId25"/>
    <p:sldId id="2147480911" r:id="rId26"/>
    <p:sldId id="2147480912" r:id="rId27"/>
    <p:sldId id="2147480913" r:id="rId28"/>
    <p:sldId id="2147479220" r:id="rId29"/>
    <p:sldId id="303" r:id="rId30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3F7BC1-FF88-4047-836D-F8F5D402DEB6}">
          <p14:sldIdLst>
            <p14:sldId id="2147480895"/>
            <p14:sldId id="319"/>
          </p14:sldIdLst>
        </p14:section>
        <p14:section name="Create Session" id="{9D24DC2A-F52B-404C-A80B-9A5AE9EB04E6}">
          <p14:sldIdLst>
            <p14:sldId id="307"/>
            <p14:sldId id="266"/>
            <p14:sldId id="305"/>
            <p14:sldId id="321"/>
            <p14:sldId id="322"/>
            <p14:sldId id="2147480896"/>
          </p14:sldIdLst>
        </p14:section>
        <p14:section name="Connect to Object Storage" id="{D4C9A020-34E6-44DE-B28C-7B317FF40791}">
          <p14:sldIdLst>
            <p14:sldId id="2147480897"/>
            <p14:sldId id="2147480898"/>
            <p14:sldId id="2147480899"/>
            <p14:sldId id="2147480900"/>
            <p14:sldId id="2147480901"/>
            <p14:sldId id="2147480902"/>
            <p14:sldId id="2147480906"/>
            <p14:sldId id="2147480904"/>
            <p14:sldId id="2147480903"/>
          </p14:sldIdLst>
        </p14:section>
        <p14:section name="connect to adb23ai" id="{2A1F10CC-43F1-4FE6-93FC-844C2C80F04F}">
          <p14:sldIdLst>
            <p14:sldId id="2147480905"/>
            <p14:sldId id="2147480907"/>
            <p14:sldId id="2147480908"/>
            <p14:sldId id="2147480909"/>
            <p14:sldId id="2147480910"/>
            <p14:sldId id="2147480911"/>
            <p14:sldId id="2147480912"/>
            <p14:sldId id="2147480913"/>
            <p14:sldId id="2147479220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88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F247655-47CC-FB63-C5C7-523D008CD984}" name="Kristen Barcheski" initials="KB" userId="S::kristen.barcheski@oracle.com::59c6070f-981d-4064-b395-2d3768254975" providerId="AD"/>
  <p188:author id="{15BBF38A-F7BC-7B2E-0D61-21D1F83CE523}" name="Michelle Howell" initials="MH" userId="Michelle Howell" providerId="None"/>
  <p188:author id="{7F1A05F9-47D7-D93C-7279-A863A0756BC2}" name="Calvin Smith" initials="CS" userId="S::calvin.d.smith@oracle.com::4bd1e425-e54e-45b9-88ce-eccc82f8a30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le Howell" initials="MH" lastIdx="4" clrIdx="0">
    <p:extLst>
      <p:ext uri="{19B8F6BF-5375-455C-9EA6-DF929625EA0E}">
        <p15:presenceInfo xmlns:p15="http://schemas.microsoft.com/office/powerpoint/2012/main" userId="Michelle How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630C"/>
    <a:srgbClr val="464646"/>
    <a:srgbClr val="7F7F7F"/>
    <a:srgbClr val="B5B8BB"/>
    <a:srgbClr val="CFCAC7"/>
    <a:srgbClr val="74A683"/>
    <a:srgbClr val="003300"/>
    <a:srgbClr val="006600"/>
    <a:srgbClr val="0067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2" autoAdjust="0"/>
    <p:restoredTop sz="93671" autoAdjust="0"/>
  </p:normalViewPr>
  <p:slideViewPr>
    <p:cSldViewPr showGuides="1">
      <p:cViewPr varScale="1">
        <p:scale>
          <a:sx n="89" d="100"/>
          <a:sy n="89" d="100"/>
        </p:scale>
        <p:origin x="451" y="106"/>
      </p:cViewPr>
      <p:guideLst>
        <p:guide orient="horz" pos="15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4740"/>
    </p:cViewPr>
  </p:sorterViewPr>
  <p:notesViewPr>
    <p:cSldViewPr showGuides="1">
      <p:cViewPr varScale="1">
        <p:scale>
          <a:sx n="56" d="100"/>
          <a:sy n="56" d="100"/>
        </p:scale>
        <p:origin x="4356" y="96"/>
      </p:cViewPr>
      <p:guideLst>
        <p:guide orient="horz" pos="3888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54425A-3696-4DFB-B808-D2B88F3EB7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1457F-2D60-4187-92B7-C5BBED78E9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/>
            </a:lvl1pPr>
          </a:lstStyle>
          <a:p>
            <a:fld id="{320DD655-51D6-466D-8D72-5C78765FC630}" type="datetimeFigureOut">
              <a:rPr lang="en-US" smtClean="0">
                <a:latin typeface="Oracle Sans Tab" panose="020B0503020204020204" pitchFamily="34" charset="0"/>
              </a:rPr>
              <a:t>8/31/2025</a:t>
            </a:fld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A8CCD-D5C0-4680-BEFC-52889AACDB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0B35B-8976-44A2-B80D-FC8BD07A16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/>
            </a:lvl1pPr>
          </a:lstStyle>
          <a:p>
            <a:fld id="{9D34DC6F-9D14-4548-8221-51EE6F5B6657}" type="slidenum">
              <a:rPr lang="en-US" smtClean="0">
                <a:latin typeface="Oracle Sans Tab" panose="020B0503020204020204" pitchFamily="34" charset="0"/>
              </a:rPr>
              <a:t>‹#›</a:t>
            </a:fld>
            <a:endParaRPr lang="en-US" dirty="0">
              <a:latin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27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>
                <a:latin typeface="+mn-lt"/>
              </a:defRPr>
            </a:lvl1pPr>
          </a:lstStyle>
          <a:p>
            <a:fld id="{4F9C25BA-F9B0-4418-8CA0-3A9DF1256BA5}" type="datetimeFigureOut">
              <a:rPr lang="en-US" smtClean="0"/>
              <a:pPr/>
              <a:t>8/31/2025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299" tIns="56150" rIns="112299" bIns="5615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R="0" lvl="0" indent="0" fontAlgn="auto">
              <a:lnSpc>
                <a:spcPct val="95000"/>
              </a:lnSpc>
              <a:spcBef>
                <a:spcPts val="736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Edit Master text styles</a:t>
            </a:r>
          </a:p>
          <a:p>
            <a:pPr marL="449199" marR="0" lvl="1" indent="-224599" fontAlgn="auto">
              <a:lnSpc>
                <a:spcPct val="95000"/>
              </a:lnSpc>
              <a:spcBef>
                <a:spcPts val="736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marL="898397" marR="0" lvl="2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</a:pPr>
            <a:r>
              <a:rPr lang="en-US" dirty="0"/>
              <a:t>Third level</a:t>
            </a:r>
          </a:p>
          <a:p>
            <a:pPr marL="1347596" marR="0" lvl="3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</a:pPr>
            <a:r>
              <a:rPr lang="en-US" dirty="0"/>
              <a:t>Fourth level</a:t>
            </a:r>
          </a:p>
          <a:p>
            <a:pPr marL="1796796" marR="0" lvl="4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>
                <a:latin typeface="+mn-lt"/>
              </a:defRPr>
            </a:lvl1pPr>
          </a:lstStyle>
          <a:p>
            <a:fld id="{9EDC5964-3162-43B5-B1EC-63C8D166D7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7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1pPr>
    <a:lvl2pPr marL="45720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2pPr>
    <a:lvl3pPr marL="914400" algn="l" defTabSz="914400" rtl="0" eaLnBrk="1" latinLnBrk="0" hangingPunct="1">
      <a:defRPr lang="en-US" sz="11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3pPr>
    <a:lvl4pPr marL="1371600" algn="l" defTabSz="914400" rtl="0" eaLnBrk="1" latinLnBrk="0" hangingPunct="1">
      <a:defRPr lang="en-US" sz="105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4pPr>
    <a:lvl5pPr marL="1828800" algn="l" defTabSz="914400" rtl="0" eaLnBrk="1" latinLnBrk="0" hangingPunct="1">
      <a:defRPr lang="en-US" sz="10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793A0-AB6A-A44E-9B89-B2D0D47531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21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B55C1-F481-7F86-F6F2-9684228D9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D6E229-3EFE-EC74-9372-49C5FEA76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CDEFCF-91A8-86D4-10DD-3FE2A786FC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0F04F-F009-3E18-A064-4BA34C361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982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5F9ED-EC24-19FD-B2BC-1CFE37ADF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F20CEF-BC9B-DE8F-E07E-C3148D6B1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F5E89E-D2E0-4218-12A7-053C119F0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4AEBD-716C-A6E0-C549-232E810233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628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1217F-137A-23FE-A0BC-87392D66B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15AB36-5CC0-1F34-F8C7-1A071E48C5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BDF7E9-19B2-B16B-6219-D677E633E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940A7-DA64-E12E-0130-EBC8A0F896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009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B8A4A-6AC5-94D4-5CEE-2C3017216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085C08-96F0-66AE-86D8-B3E52010E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BADEB4-71DC-287D-4005-CC9A5E0E8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AB959-8EB9-9FE4-B049-1841386DD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33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5168D-73F6-58E0-BFA0-5C7EA63DC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CA3355-4F93-A658-FCFA-F138CD3D6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17286B-422E-26F3-BE52-0547159FE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35918-D1D7-EF72-AAFB-A40C82075D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1517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47663-FE16-4C61-B83F-AAC741A4D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25EABD-2399-5CD6-D073-6EE58DBC6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29E8BE-084B-AA2E-8A3E-C186A8B0E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D04EB-2302-C8E0-1356-963BCA8E69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630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D510E-F515-7ECB-5D63-EA70E8CCA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71B6-2D05-92EC-2521-AE908E208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6F4B64-5DC7-403E-6D64-5E3B1C3234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15AFD-39AD-9CC4-2794-2FA4C8AED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547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6DDE5-825E-B60D-0E24-AF921B156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2622E-2BA4-859F-1E8D-81A4E608F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4F1023-A4EB-417D-6AC2-E021D7507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B414D-33AC-9EBB-484F-1C0023A330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335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F3A98-7047-CEDF-9B6D-41CA173BA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06CE88-2408-C614-FACF-8413E5679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CE22F-E808-1FCD-0465-3DC715556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5C177-5FEB-F3EE-3448-34F780FDD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454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F8BD3-7F64-C8B7-C33A-C8FB8CE9D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6887C9-52CD-797F-0CFA-58F56E62BB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CC5610-6BE4-EC8C-FA74-65CB2C77B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DE112-189A-D11D-C56D-D7ABD56B6E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706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9A3F9-B68E-0D84-540A-F9B8196E2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15AF7B-C1AE-A967-4586-47D4BE32C8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827B4-E87F-CFB3-F0A9-AE1C298FE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A97D2-A9E0-5B8D-D5D0-831358E41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6725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A8B26-CA79-7F12-65B5-9DA47227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C1909F-700C-46DA-24F8-94A7BFEC4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96D49A-B604-7983-6855-FF6157DA8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ED2FD-587A-F01D-C3E9-1F15CBDF2C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670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AF9D2-12B7-17BC-A0D4-A5B88A69E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132E55-E496-F3C8-5827-0256B14208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66338-9644-C9CB-131F-70F334941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EBF26-506C-C7E6-2E17-C128404B52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103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D1C72-003D-6C13-14EF-1A54179DF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4DE004-9CFA-EDF4-8DCE-BB4D9BA143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D69637-D611-B1FE-05D0-742EA0631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1F239-4C7A-AFAF-9419-5C1A5364FB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785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68490-0552-117A-0ED8-D17D826D5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558BF-3C35-0DF5-E80B-30B9B6F33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C00C90-8163-21AC-4027-3BD25D821F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0E84B-9E06-0E03-0362-3994B1DE4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38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0617D-5B1D-336F-0378-4687B4273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CBD88B-8438-3A9B-D80F-A7ED30970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40DF8B-7051-C35A-A90A-8F6E5CFE0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FE275-A4AA-CBE0-ABCC-AE87E7FCAD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72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61BEF-FE19-8451-BBEC-10072EFC7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D29896-A30C-4621-BD6D-A26C6DA20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6ED1BD-82F2-A757-3FDB-2999BB7C0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83FC7-37EB-E061-CB0A-F1207DD48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135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27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A5929-6343-3BA0-15D3-3A74CD108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E858C-11E6-EA24-4748-BCC579D61B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980FCA-F287-241D-664F-54D1DB7CA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C1FDC-0CC2-D169-48D7-1BD54E4A9F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775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1FF56-2454-5405-F616-96A95D78C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0FAFAC-D40D-CABA-DD3D-FB775B1400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B39731-8753-8804-9ABD-2C862AF92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7A0F1-BAE7-DB26-63D6-770193F964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219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2D9C7-1890-AB3D-F453-9CCBC7D7D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92B706-D12D-A2AA-E21D-D501403C00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8625DE-0B05-9DA8-E743-CB5B8CAC1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AF52A-305E-6F03-FAEC-B113A4E68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969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131CA-249A-AACB-18A9-81E6B4792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2C92B2-D358-0FFD-B93C-3733F9656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BFD45B-08B9-A6D7-5FF5-20D67FB0D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214DD-6F38-A6CC-E84B-D95BD31FE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769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0F891-08CD-1DF9-CAB6-964FBF0EC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F9C090-7495-EA56-40FA-294571C19E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A10597-ECD2-DA4F-93D4-AAD1D114B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75897-3331-2FBE-B1F1-B8D4C9032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6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0FBD0-2C88-03D6-8258-25AE7FBAC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616177-EEDB-28B1-6ABB-1C8C562A8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A1AB91-E18D-A612-9483-1A8FA4AE5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2ED6F-9FF3-B348-799C-956F8ACF2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078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1B31B-4EB3-927A-733B-3807B6967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CA0085-531D-6156-AA43-062E7A063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5F2893-94BC-B595-1C4C-3EA5B4C3D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rgbClr val="00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14ADF-3497-128C-2C07-EB85D56797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25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4B5BB6C-77A2-4299-98DB-F23A8BBC35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A30E9B-4EB7-4882-9E42-67210E9CC0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7525" cy="4507992"/>
          </a:xfrm>
        </p:spPr>
        <p:txBody>
          <a:bodyPr/>
          <a:lstStyle>
            <a:lvl4pPr>
              <a:defRPr>
                <a:latin typeface="Oracle Sans Tab Light" panose="020B0403020204020204"/>
              </a:defRPr>
            </a:lvl4pPr>
            <a:lvl5pPr>
              <a:defRPr>
                <a:latin typeface="Oracle Sans Tab Light" panose="020B0403020204020204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5D441708-8B15-4FCB-89B4-E673D271F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C80D3E3D-D429-473E-903C-04622CCE8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19" name="Date">
            <a:extLst>
              <a:ext uri="{FF2B5EF4-FFF2-40B4-BE49-F238E27FC236}">
                <a16:creationId xmlns:a16="http://schemas.microsoft.com/office/drawing/2014/main" id="{2702B7E4-DD93-4403-964F-982773FE3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302213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-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racle Logo" descr="Oracle Logo">
            <a:extLst>
              <a:ext uri="{FF2B5EF4-FFF2-40B4-BE49-F238E27FC236}">
                <a16:creationId xmlns:a16="http://schemas.microsoft.com/office/drawing/2014/main" id="{675A5E3C-9B7E-1248-9024-5EE790FC68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7854" y="2915192"/>
            <a:ext cx="4896293" cy="102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8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ight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D5EDC3-A5EE-8F54-0BF9-1A41FFF38699}"/>
              </a:ext>
            </a:extLst>
          </p:cNvPr>
          <p:cNvSpPr/>
          <p:nvPr userDrawn="1"/>
        </p:nvSpPr>
        <p:spPr>
          <a:xfrm>
            <a:off x="0" y="1554030"/>
            <a:ext cx="12192000" cy="440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Placeholder 33">
            <a:extLst>
              <a:ext uri="{FF2B5EF4-FFF2-40B4-BE49-F238E27FC236}">
                <a16:creationId xmlns:a16="http://schemas.microsoft.com/office/drawing/2014/main" id="{54EDDFB6-AB64-C643-8623-1EA2C7BADA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200" y="4732140"/>
            <a:ext cx="2288921" cy="858660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200" b="0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1" name="Text Placeholder 33">
            <a:extLst>
              <a:ext uri="{FF2B5EF4-FFF2-40B4-BE49-F238E27FC236}">
                <a16:creationId xmlns:a16="http://schemas.microsoft.com/office/drawing/2014/main" id="{F81A2086-F43C-C54D-B4B7-44B0F832E27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2200" y="4246002"/>
            <a:ext cx="2288921" cy="398327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2400" b="1" i="0">
                <a:solidFill>
                  <a:schemeClr val="accent5"/>
                </a:solidFill>
                <a:latin typeface="+mj-lt"/>
                <a:cs typeface="Oracle Sans" panose="020B0503020204020204" pitchFamily="34" charset="0"/>
              </a:defRPr>
            </a:lvl1pPr>
            <a:lvl2pPr marL="685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9" name="Text Placeholder 33">
            <a:extLst>
              <a:ext uri="{FF2B5EF4-FFF2-40B4-BE49-F238E27FC236}">
                <a16:creationId xmlns:a16="http://schemas.microsoft.com/office/drawing/2014/main" id="{76843D60-8289-4F70-B40C-EB3CC23E0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53010" y="1743216"/>
            <a:ext cx="5269417" cy="2245157"/>
          </a:xfrm>
        </p:spPr>
        <p:txBody>
          <a:bodyPr lIns="0">
            <a:noAutofit/>
          </a:bodyPr>
          <a:lstStyle>
            <a:lvl1pPr marL="230188" indent="-230188">
              <a:lnSpc>
                <a:spcPct val="100000"/>
              </a:lnSpc>
              <a:buFont typeface="Wingdings" pitchFamily="2" charset="2"/>
              <a:buChar char="§"/>
              <a:defRPr sz="1600" b="0" i="0">
                <a:solidFill>
                  <a:schemeClr val="tx1"/>
                </a:solidFill>
                <a:latin typeface="+mj-lt"/>
                <a:cs typeface="Oracle Sans" panose="020B0503020204020204" pitchFamily="34" charset="0"/>
              </a:defRPr>
            </a:lvl1pPr>
            <a:lvl2pPr marL="533400" indent="-214313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lt"/>
              </a:defRPr>
            </a:lvl2pPr>
            <a:lvl3pPr marL="711200" indent="-177800">
              <a:lnSpc>
                <a:spcPct val="100000"/>
              </a:lnSpc>
              <a:buFont typeface="System Font Regular"/>
              <a:buChar char="–"/>
              <a:defRPr sz="1400">
                <a:solidFill>
                  <a:schemeClr val="tx1"/>
                </a:solidFill>
                <a:latin typeface="+mj-lt"/>
              </a:defRPr>
            </a:lvl3pPr>
            <a:lvl4pPr marL="889000" indent="-17780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lt"/>
              </a:defRPr>
            </a:lvl4pPr>
            <a:lvl5pPr marL="1162050" indent="-225425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2BF9B809-3EB4-4E8B-A5E5-0488157D22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4994" y="578443"/>
            <a:ext cx="5273920" cy="957185"/>
          </a:xfrm>
          <a:noFill/>
        </p:spPr>
        <p:txBody>
          <a:bodyPr wrap="square" lIns="0" tIns="91440" rIns="91440" bIns="45720" anchor="b" anchorCtr="0">
            <a:sp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US" dirty="0"/>
              <a:t>Type headline here, lorem ipsum dolor sit </a:t>
            </a:r>
            <a:r>
              <a:rPr lang="en-US" dirty="0" err="1"/>
              <a:t>amet</a:t>
            </a:r>
            <a:r>
              <a:rPr lang="en-US" dirty="0"/>
              <a:t>,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B56DBA4D-D51F-4060-A00D-88DA47379E2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10047" y="378893"/>
            <a:ext cx="1828800" cy="731520"/>
          </a:xfrm>
          <a:solidFill>
            <a:schemeClr val="bg1">
              <a:alpha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B60A7B3-DFDF-4766-A00F-A8C8DF62ADA7}"/>
              </a:ext>
            </a:extLst>
          </p:cNvPr>
          <p:cNvCxnSpPr>
            <a:cxnSpLocks/>
          </p:cNvCxnSpPr>
          <p:nvPr userDrawn="1"/>
        </p:nvCxnSpPr>
        <p:spPr>
          <a:xfrm flipH="1">
            <a:off x="784541" y="4246002"/>
            <a:ext cx="0" cy="134479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">
            <a:extLst>
              <a:ext uri="{FF2B5EF4-FFF2-40B4-BE49-F238E27FC236}">
                <a16:creationId xmlns:a16="http://schemas.microsoft.com/office/drawing/2014/main" id="{3C8CAE4E-D788-C146-8298-1EE22B4C4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Footer">
            <a:extLst>
              <a:ext uri="{FF2B5EF4-FFF2-40B4-BE49-F238E27FC236}">
                <a16:creationId xmlns:a16="http://schemas.microsoft.com/office/drawing/2014/main" id="{A887C440-3C95-004E-B407-023098E2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60" y="6423978"/>
            <a:ext cx="402112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2024, Oracle and/or its affiliates</a:t>
            </a:r>
          </a:p>
        </p:txBody>
      </p:sp>
      <p:pic>
        <p:nvPicPr>
          <p:cNvPr id="23" name="OTag">
            <a:extLst>
              <a:ext uri="{FF2B5EF4-FFF2-40B4-BE49-F238E27FC236}">
                <a16:creationId xmlns:a16="http://schemas.microsoft.com/office/drawing/2014/main" id="{4AFBBAC7-BB75-6140-BB58-74E8727C77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174C2C0-24BF-498F-9DA6-91D53BDA7D20}"/>
              </a:ext>
            </a:extLst>
          </p:cNvPr>
          <p:cNvSpPr>
            <a:spLocks noGrp="1"/>
          </p:cNvSpPr>
          <p:nvPr>
            <p:ph type="pic" sz="quarter" idx="28"/>
            <p:custDataLst>
              <p:tags r:id="rId1"/>
            </p:custDataLst>
          </p:nvPr>
        </p:nvSpPr>
        <p:spPr>
          <a:xfrm>
            <a:off x="6770164" y="1189170"/>
            <a:ext cx="5421836" cy="5139559"/>
          </a:xfrm>
          <a:prstGeom prst="roundRect">
            <a:avLst>
              <a:gd name="adj" fmla="val 11864"/>
            </a:avLst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DFFC868C-0310-497E-9EC0-052A10DD1F9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62474" y="4732140"/>
            <a:ext cx="2288921" cy="858660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200" b="0" i="0">
                <a:solidFill>
                  <a:schemeClr val="tx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33">
            <a:extLst>
              <a:ext uri="{FF2B5EF4-FFF2-40B4-BE49-F238E27FC236}">
                <a16:creationId xmlns:a16="http://schemas.microsoft.com/office/drawing/2014/main" id="{C93299A8-FD96-46C6-B2B8-A12AF1C819E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62474" y="4246002"/>
            <a:ext cx="2288921" cy="398327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2400" b="1" i="0">
                <a:solidFill>
                  <a:schemeClr val="accent5"/>
                </a:solidFill>
                <a:latin typeface="+mj-lt"/>
                <a:cs typeface="Oracle Sans" panose="020B0503020204020204" pitchFamily="34" charset="0"/>
              </a:defRPr>
            </a:lvl1pPr>
            <a:lvl2pPr marL="685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dirty="0"/>
              <a:t>XX%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ADDA7F-0A1D-40B1-AEB5-0977BC19418C}"/>
              </a:ext>
            </a:extLst>
          </p:cNvPr>
          <p:cNvCxnSpPr>
            <a:cxnSpLocks/>
          </p:cNvCxnSpPr>
          <p:nvPr userDrawn="1"/>
        </p:nvCxnSpPr>
        <p:spPr>
          <a:xfrm flipH="1">
            <a:off x="3364815" y="4246002"/>
            <a:ext cx="0" cy="1344798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3">
            <a:extLst>
              <a:ext uri="{FF2B5EF4-FFF2-40B4-BE49-F238E27FC236}">
                <a16:creationId xmlns:a16="http://schemas.microsoft.com/office/drawing/2014/main" id="{B6F592BD-805C-4183-AFCC-1A27CF21D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7306" y="6066015"/>
            <a:ext cx="2765045" cy="196673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100" b="0" i="0">
                <a:solidFill>
                  <a:schemeClr val="accent3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GB" dirty="0"/>
              <a:t>Add link to o.com customer story</a:t>
            </a:r>
          </a:p>
        </p:txBody>
      </p:sp>
    </p:spTree>
    <p:extLst>
      <p:ext uri="{BB962C8B-B14F-4D97-AF65-F5344CB8AC3E}">
        <p14:creationId xmlns:p14="http://schemas.microsoft.com/office/powerpoint/2010/main" val="1973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5DF267E8-6E45-42BB-ACAC-56426E1105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477500E-B130-4664-A295-5266C91A2B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696" y="6402186"/>
            <a:ext cx="455814" cy="455814"/>
          </a:xfrm>
          <a:prstGeom prst="rect">
            <a:avLst/>
          </a:prstGeom>
        </p:spPr>
      </p:pic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D7C5B02F-2C9C-3430-16B2-FA2C9581EF35}"/>
              </a:ext>
            </a:extLst>
          </p:cNvPr>
          <p:cNvSpPr txBox="1">
            <a:spLocks/>
          </p:cNvSpPr>
          <p:nvPr userDrawn="1"/>
        </p:nvSpPr>
        <p:spPr>
          <a:xfrm>
            <a:off x="1001812" y="6553149"/>
            <a:ext cx="381920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smtClean="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chemeClr val="bg1">
                    <a:lumMod val="65000"/>
                  </a:schemeClr>
                </a:solidFill>
              </a:rPr>
              <a:t>Copyright © 2023, Oracle and/or its affiliates. All rights reserved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BA37ED-420B-030C-C2FD-49BCD9827DE6}"/>
              </a:ext>
            </a:extLst>
          </p:cNvPr>
          <p:cNvSpPr/>
          <p:nvPr userDrawn="1"/>
        </p:nvSpPr>
        <p:spPr>
          <a:xfrm>
            <a:off x="1018030" y="4409441"/>
            <a:ext cx="55941" cy="1225726"/>
          </a:xfrm>
          <a:prstGeom prst="rect">
            <a:avLst/>
          </a:prstGeom>
          <a:solidFill>
            <a:srgbClr val="C74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976A6-B4D5-CA41-69A2-09A0F0A9B8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6000" y="703703"/>
            <a:ext cx="1369828" cy="177543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91FA1-4DDC-601E-706E-6AA8B688FF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0753" y="1159509"/>
            <a:ext cx="10172700" cy="1289050"/>
          </a:xfrm>
        </p:spPr>
        <p:txBody>
          <a:bodyPr>
            <a:noAutofit/>
          </a:bodyPr>
          <a:lstStyle>
            <a:lvl1pPr marL="0" indent="0" algn="l">
              <a:buNone/>
              <a:defRPr sz="400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4000">
                <a:latin typeface="Oracle Sans" panose="020B0503020204020204" pitchFamily="34" charset="0"/>
                <a:cs typeface="Oracle Sans" panose="020B0503020204020204" pitchFamily="34" charset="0"/>
              </a:defRPr>
            </a:lvl3pPr>
            <a:lvl4pPr>
              <a:defRPr sz="4000">
                <a:latin typeface="Oracle Sans" panose="020B0503020204020204" pitchFamily="34" charset="0"/>
                <a:cs typeface="Oracle Sans" panose="020B0503020204020204" pitchFamily="34" charset="0"/>
              </a:defRPr>
            </a:lvl4pPr>
            <a:lvl5pPr>
              <a:defRPr sz="4000">
                <a:latin typeface="Oracle Sans" panose="020B0503020204020204" pitchFamily="34" charset="0"/>
                <a:cs typeface="Oracle Sans" panose="020B0503020204020204" pitchFamily="34" charset="0"/>
              </a:defRPr>
            </a:lvl5pPr>
          </a:lstStyle>
          <a:p>
            <a:pPr lvl="0"/>
            <a:r>
              <a:rPr lang="en-GB" dirty="0"/>
              <a:t>Customer Strategy </a:t>
            </a:r>
          </a:p>
          <a:p>
            <a:pPr lvl="0"/>
            <a:r>
              <a:rPr lang="en-GB" dirty="0"/>
              <a:t>PowerPoint Template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C8EF922-4BE8-4358-7241-E0A652ACDA0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61874" y="2515683"/>
            <a:ext cx="10151579" cy="261937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>
              <a:defRPr sz="1800">
                <a:latin typeface="Oracle Sans" panose="020B0503020204020204" pitchFamily="34" charset="0"/>
                <a:cs typeface="Oracle Sans" panose="020B0503020204020204" pitchFamily="34" charset="0"/>
              </a:defRPr>
            </a:lvl2pPr>
            <a:lvl5pPr>
              <a:defRPr sz="1800">
                <a:latin typeface="Oracle Sans" panose="020B0503020204020204" pitchFamily="34" charset="0"/>
                <a:cs typeface="Oracle Sans" panose="020B0503020204020204" pitchFamily="34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Oracle Sans Light" panose="020B0403020204020204" pitchFamily="34" charset="0"/>
                <a:cs typeface="Oracle Sans Light" panose="020B0403020204020204" pitchFamily="34" charset="0"/>
              </a:rPr>
              <a:t>Subhead goes here on one line</a:t>
            </a:r>
          </a:p>
        </p:txBody>
      </p:sp>
      <p:sp>
        <p:nvSpPr>
          <p:cNvPr id="13" name="Text Field">
            <a:extLst>
              <a:ext uri="{FF2B5EF4-FFF2-40B4-BE49-F238E27FC236}">
                <a16:creationId xmlns:a16="http://schemas.microsoft.com/office/drawing/2014/main" id="{214D2E2E-32BD-D3B3-2CC9-B5EEFA224E7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39950" y="4549902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800" b="0" i="0">
                <a:solidFill>
                  <a:schemeClr val="bg1"/>
                </a:solidFill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Field 2">
            <a:extLst>
              <a:ext uri="{FF2B5EF4-FFF2-40B4-BE49-F238E27FC236}">
                <a16:creationId xmlns:a16="http://schemas.microsoft.com/office/drawing/2014/main" id="{731ECC18-85F4-9DB0-1356-27086428371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39950" y="4920143"/>
            <a:ext cx="5077970" cy="671479"/>
          </a:xfrm>
          <a:prstGeom prst="rect">
            <a:avLst/>
          </a:prstGeom>
          <a:noFill/>
        </p:spPr>
        <p:txBody>
          <a:bodyPr tIns="0" anchor="ctr">
            <a:noAutofit/>
          </a:bodyPr>
          <a:lstStyle>
            <a:lvl1pPr marL="0" indent="0">
              <a:lnSpc>
                <a:spcPct val="70000"/>
              </a:lnSpc>
              <a:buNone/>
              <a:defRPr sz="1200" b="0" i="0" baseline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pPr lvl="0"/>
            <a:r>
              <a:rPr lang="en-US" dirty="0"/>
              <a:t>Presenter’s Title, Organization, Division or Business Unit</a:t>
            </a:r>
          </a:p>
        </p:txBody>
      </p:sp>
    </p:spTree>
    <p:extLst>
      <p:ext uri="{BB962C8B-B14F-4D97-AF65-F5344CB8AC3E}">
        <p14:creationId xmlns:p14="http://schemas.microsoft.com/office/powerpoint/2010/main" val="128425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Light - 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ata Texture Cloud">
            <a:extLst>
              <a:ext uri="{FF2B5EF4-FFF2-40B4-BE49-F238E27FC236}">
                <a16:creationId xmlns:a16="http://schemas.microsoft.com/office/drawing/2014/main" id="{0080C163-77F3-9A4B-A059-12FFFC705F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9"/>
          <a:stretch/>
        </p:blipFill>
        <p:spPr>
          <a:xfrm>
            <a:off x="9881411" y="521208"/>
            <a:ext cx="2310589" cy="1700784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ACACB2B4-7B71-9C4C-986F-8528A7AE73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9" name="Footer">
            <a:extLst>
              <a:ext uri="{FF2B5EF4-FFF2-40B4-BE49-F238E27FC236}">
                <a16:creationId xmlns:a16="http://schemas.microsoft.com/office/drawing/2014/main" id="{F8A11974-1B05-3142-902C-0DFEB16D0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2020, Oracle and/or its affiliates  |  Confidential: Internal/Restricted/Highly Restricted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0462D45F-6FA9-224B-ABF3-CE2CA4B78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Abstract Pattern Strip">
            <a:extLst>
              <a:ext uri="{FF2B5EF4-FFF2-40B4-BE49-F238E27FC236}">
                <a16:creationId xmlns:a16="http://schemas.microsoft.com/office/drawing/2014/main" id="{1C6BA009-6898-4544-B36F-423AA2D6FE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7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CFB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183111" y="6355079"/>
            <a:ext cx="502920" cy="502920"/>
          </a:xfrm>
          <a:custGeom>
            <a:avLst/>
            <a:gdLst/>
            <a:ahLst/>
            <a:cxnLst/>
            <a:rect l="l" t="t" r="r" b="b"/>
            <a:pathLst>
              <a:path w="502920" h="502920">
                <a:moveTo>
                  <a:pt x="502920" y="0"/>
                </a:moveTo>
                <a:lnTo>
                  <a:pt x="0" y="0"/>
                </a:lnTo>
                <a:lnTo>
                  <a:pt x="0" y="502417"/>
                </a:lnTo>
                <a:lnTo>
                  <a:pt x="502920" y="502417"/>
                </a:lnTo>
                <a:lnTo>
                  <a:pt x="502920" y="0"/>
                </a:lnTo>
                <a:close/>
              </a:path>
            </a:pathLst>
          </a:custGeom>
          <a:solidFill>
            <a:srgbClr val="C845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293779" y="6517154"/>
            <a:ext cx="281940" cy="179070"/>
          </a:xfrm>
          <a:custGeom>
            <a:avLst/>
            <a:gdLst/>
            <a:ahLst/>
            <a:cxnLst/>
            <a:rect l="l" t="t" r="r" b="b"/>
            <a:pathLst>
              <a:path w="281940" h="179070">
                <a:moveTo>
                  <a:pt x="192567" y="0"/>
                </a:moveTo>
                <a:lnTo>
                  <a:pt x="89075" y="0"/>
                </a:lnTo>
                <a:lnTo>
                  <a:pt x="54406" y="7013"/>
                </a:lnTo>
                <a:lnTo>
                  <a:pt x="26092" y="26143"/>
                </a:lnTo>
                <a:lnTo>
                  <a:pt x="7001" y="54527"/>
                </a:lnTo>
                <a:lnTo>
                  <a:pt x="0" y="89301"/>
                </a:lnTo>
                <a:lnTo>
                  <a:pt x="7001" y="124115"/>
                </a:lnTo>
                <a:lnTo>
                  <a:pt x="26092" y="152537"/>
                </a:lnTo>
                <a:lnTo>
                  <a:pt x="54406" y="171696"/>
                </a:lnTo>
                <a:lnTo>
                  <a:pt x="89075" y="178721"/>
                </a:lnTo>
                <a:lnTo>
                  <a:pt x="192567" y="178754"/>
                </a:lnTo>
                <a:lnTo>
                  <a:pt x="227225" y="171733"/>
                </a:lnTo>
                <a:lnTo>
                  <a:pt x="255525" y="152576"/>
                </a:lnTo>
                <a:lnTo>
                  <a:pt x="259141" y="147187"/>
                </a:lnTo>
                <a:lnTo>
                  <a:pt x="91346" y="147187"/>
                </a:lnTo>
                <a:lnTo>
                  <a:pt x="68894" y="142640"/>
                </a:lnTo>
                <a:lnTo>
                  <a:pt x="50564" y="130236"/>
                </a:lnTo>
                <a:lnTo>
                  <a:pt x="38208" y="111836"/>
                </a:lnTo>
                <a:lnTo>
                  <a:pt x="33677" y="89301"/>
                </a:lnTo>
                <a:lnTo>
                  <a:pt x="38208" y="66815"/>
                </a:lnTo>
                <a:lnTo>
                  <a:pt x="50564" y="48440"/>
                </a:lnTo>
                <a:lnTo>
                  <a:pt x="68894" y="36046"/>
                </a:lnTo>
                <a:lnTo>
                  <a:pt x="91346" y="31499"/>
                </a:lnTo>
                <a:lnTo>
                  <a:pt x="259125" y="31499"/>
                </a:lnTo>
                <a:lnTo>
                  <a:pt x="255525" y="26143"/>
                </a:lnTo>
                <a:lnTo>
                  <a:pt x="227225" y="7013"/>
                </a:lnTo>
                <a:lnTo>
                  <a:pt x="192567" y="0"/>
                </a:lnTo>
                <a:close/>
              </a:path>
              <a:path w="281940" h="179070">
                <a:moveTo>
                  <a:pt x="259125" y="31499"/>
                </a:moveTo>
                <a:lnTo>
                  <a:pt x="190287" y="31499"/>
                </a:lnTo>
                <a:lnTo>
                  <a:pt x="212709" y="36046"/>
                </a:lnTo>
                <a:lnTo>
                  <a:pt x="231030" y="48440"/>
                </a:lnTo>
                <a:lnTo>
                  <a:pt x="243388" y="66815"/>
                </a:lnTo>
                <a:lnTo>
                  <a:pt x="247921" y="89301"/>
                </a:lnTo>
                <a:lnTo>
                  <a:pt x="243388" y="111836"/>
                </a:lnTo>
                <a:lnTo>
                  <a:pt x="231030" y="130236"/>
                </a:lnTo>
                <a:lnTo>
                  <a:pt x="212709" y="142640"/>
                </a:lnTo>
                <a:lnTo>
                  <a:pt x="190287" y="147187"/>
                </a:lnTo>
                <a:lnTo>
                  <a:pt x="259141" y="147187"/>
                </a:lnTo>
                <a:lnTo>
                  <a:pt x="274610" y="124115"/>
                </a:lnTo>
                <a:lnTo>
                  <a:pt x="281600" y="89301"/>
                </a:lnTo>
                <a:lnTo>
                  <a:pt x="274604" y="54527"/>
                </a:lnTo>
                <a:lnTo>
                  <a:pt x="259125" y="31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768094" y="1545863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228600" y="0"/>
                </a:moveTo>
                <a:lnTo>
                  <a:pt x="0" y="1"/>
                </a:lnTo>
              </a:path>
            </a:pathLst>
          </a:custGeom>
          <a:ln w="38100">
            <a:solidFill>
              <a:srgbClr val="FACD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2192000" cy="25400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5730" y="269359"/>
            <a:ext cx="5080369" cy="155944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3069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- Data Texture 07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37D9E9-B5D2-254E-A4AD-66A37F7CA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15" name="OTag">
            <a:extLst>
              <a:ext uri="{FF2B5EF4-FFF2-40B4-BE49-F238E27FC236}">
                <a16:creationId xmlns:a16="http://schemas.microsoft.com/office/drawing/2014/main" id="{B620A016-1EBE-426A-BB19-967122948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FA4C3-C577-4944-B23B-0E8CEECA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48FBC-C180-4348-924F-1AD0DE3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2025, Oracle and/or its affiliates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93164-8F12-4A57-BCB2-ECAB88B1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8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95280416-24B2-4557-B272-69D84071A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896DC484-470C-4537-966E-01AAFEE0C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2025, Oracle and/or its affiliates  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94C363F-3E44-4F20-A47B-834E2644E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7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ight - Blan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5A1E5D8-0FFD-4412-B4F7-34EA2F382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" y="0"/>
            <a:ext cx="12188298" cy="6858000"/>
          </a:xfrm>
          <a:prstGeom prst="rect">
            <a:avLst/>
          </a:prstGeom>
        </p:spPr>
      </p:pic>
      <p:pic>
        <p:nvPicPr>
          <p:cNvPr id="7" name="OTag">
            <a:extLst>
              <a:ext uri="{FF2B5EF4-FFF2-40B4-BE49-F238E27FC236}">
                <a16:creationId xmlns:a16="http://schemas.microsoft.com/office/drawing/2014/main" id="{2F930B1A-334A-4918-9835-8566D9A9669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72ECE6D-D71C-0673-4A7F-3EC19899C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10671048" cy="8229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6DDE6D5C-C61B-84D3-AF9F-009340F111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73138" y="6425604"/>
            <a:ext cx="2743200" cy="363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40B6261-6164-7176-02E7-B0145B57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2024, Oracle and/or its affiliates  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63A247A7-2E60-0BD9-DA62-A68216BC1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1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D9CD-CDC4-4642-8CDA-7351404FC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709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201"/>
            <a:ext cx="10671175" cy="4506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59FA82-C146-45DF-AE7B-4B5698706B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CE12F3-375D-4B05-A71D-DA14DF8ADB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5C278-52DE-4C8A-933B-1109B3282E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351034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5FA2D-6C94-456B-8DE9-80C7A3BE2C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8297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08521" y="1608298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297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4C4FB3-367C-49DA-9BEF-99BD8CD346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94DB29-C2B8-4F61-8419-EEE3D1E837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06EC0-4AE6-4D7C-87DE-D393DC47ED9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dirty="0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1720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210A-4112-4730-8F81-3CAE5C391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">
            <a:extLst>
              <a:ext uri="{FF2B5EF4-FFF2-40B4-BE49-F238E27FC236}">
                <a16:creationId xmlns:a16="http://schemas.microsoft.com/office/drawing/2014/main" id="{D107A681-E0B7-4CCC-84F6-8CFA295E793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68875" y="161778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>
            <a:extLst>
              <a:ext uri="{FF2B5EF4-FFF2-40B4-BE49-F238E27FC236}">
                <a16:creationId xmlns:a16="http://schemas.microsoft.com/office/drawing/2014/main" id="{D4BC8E40-B4D4-4E17-840A-6804BB0A5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63415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">
            <a:extLst>
              <a:ext uri="{FF2B5EF4-FFF2-40B4-BE49-F238E27FC236}">
                <a16:creationId xmlns:a16="http://schemas.microsoft.com/office/drawing/2014/main" id="{15F60C0A-167B-4E22-B948-2EC3D07E009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461645" y="161778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Column Divider 2">
            <a:extLst>
              <a:ext uri="{FF2B5EF4-FFF2-40B4-BE49-F238E27FC236}">
                <a16:creationId xmlns:a16="http://schemas.microsoft.com/office/drawing/2014/main" id="{25CEC2C5-7FB7-4DD4-9F6C-6CEF6B8EF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51511" y="160972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470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">
            <a:extLst>
              <a:ext uri="{FF2B5EF4-FFF2-40B4-BE49-F238E27FC236}">
                <a16:creationId xmlns:a16="http://schemas.microsoft.com/office/drawing/2014/main" id="{2B78D964-63F5-4B0B-8754-EDB05AB2D2E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54414" y="1617785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900B02-4438-4597-85D3-D93A97B154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46B54D-91F2-4210-9BEA-3B59824207D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D3E0A-0143-42FC-B8B6-EBC1FF99000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dirty="0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333383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Title_Pilla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racle Logo" descr="Oracle Logo">
            <a:extLst>
              <a:ext uri="{FF2B5EF4-FFF2-40B4-BE49-F238E27FC236}">
                <a16:creationId xmlns:a16="http://schemas.microsoft.com/office/drawing/2014/main" id="{90869BEA-7CC8-4176-A565-8203484F77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invGray">
          <a:xfrm>
            <a:off x="944949" y="1132368"/>
            <a:ext cx="1524893" cy="320039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4568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2896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2022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E04FA9-4396-4CBF-B26F-3AB639C77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92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19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ight - Blan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5A1E5D8-0FFD-4412-B4F7-34EA2F382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" y="0"/>
            <a:ext cx="12188298" cy="6858000"/>
          </a:xfrm>
          <a:prstGeom prst="rect">
            <a:avLst/>
          </a:prstGeom>
        </p:spPr>
      </p:pic>
      <p:pic>
        <p:nvPicPr>
          <p:cNvPr id="7" name="OTag">
            <a:extLst>
              <a:ext uri="{FF2B5EF4-FFF2-40B4-BE49-F238E27FC236}">
                <a16:creationId xmlns:a16="http://schemas.microsoft.com/office/drawing/2014/main" id="{2F930B1A-334A-4918-9835-8566D9A9669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72ECE6D-D71C-0673-4A7F-3EC19899CF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10671048" cy="8229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Date Placeholder 1">
            <a:extLst>
              <a:ext uri="{FF2B5EF4-FFF2-40B4-BE49-F238E27FC236}">
                <a16:creationId xmlns:a16="http://schemas.microsoft.com/office/drawing/2014/main" id="{6DDE6D5C-C61B-84D3-AF9F-009340F111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73138" y="6425604"/>
            <a:ext cx="2743200" cy="363500"/>
          </a:xfrm>
        </p:spPr>
        <p:txBody>
          <a:bodyPr/>
          <a:lstStyle/>
          <a:p>
            <a:r>
              <a:rPr lang="en-US" dirty="0"/>
              <a:t>[Date]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40B6261-6164-7176-02E7-B0145B57C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7759" y="6423978"/>
            <a:ext cx="5745379" cy="365125"/>
          </a:xfrm>
        </p:spPr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63A247A7-2E60-0BD9-DA62-A68216BC1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" y="6423660"/>
            <a:ext cx="365760" cy="365760"/>
          </a:xfrm>
        </p:spPr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31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Data Texture_White 07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37D9E9-B5D2-254E-A4AD-66A37F7CA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15" name="OTag">
            <a:extLst>
              <a:ext uri="{FF2B5EF4-FFF2-40B4-BE49-F238E27FC236}">
                <a16:creationId xmlns:a16="http://schemas.microsoft.com/office/drawing/2014/main" id="{B620A016-1EBE-426A-BB19-967122948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FA4C3-C577-4944-B23B-0E8CEECA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[Date]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48FBC-C180-4348-924F-1AD0DE3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93164-8F12-4A57-BCB2-ECAB88B1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50003B44-3141-2654-D5AA-8C2CE61DB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10671048" cy="8229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93969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835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24235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A8D35-C90D-428D-8E15-6F958679D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ED885-1287-4046-BFFE-E5DEC702C7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1380-E61D-4D70-B7A9-EA2CA56D14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895C83-835A-54A8-DA8B-EFCCB72B9B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73138" y="6425604"/>
            <a:ext cx="2743200" cy="363500"/>
          </a:xfrm>
        </p:spPr>
        <p:txBody>
          <a:bodyPr/>
          <a:lstStyle/>
          <a:p>
            <a:r>
              <a:rPr lang="en-US" dirty="0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1617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2024, Oracle and/or its affiliates</a:t>
            </a:r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[Date]</a:t>
            </a:r>
          </a:p>
        </p:txBody>
      </p:sp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0A886E-1A4F-2788-F105-4B13EAA4184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543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– Oracle Internal</a:t>
            </a:r>
          </a:p>
        </p:txBody>
      </p:sp>
    </p:spTree>
    <p:extLst>
      <p:ext uri="{BB962C8B-B14F-4D97-AF65-F5344CB8AC3E}">
        <p14:creationId xmlns:p14="http://schemas.microsoft.com/office/powerpoint/2010/main" val="349519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6" r:id="rId1"/>
    <p:sldLayoutId id="2147484600" r:id="rId2"/>
    <p:sldLayoutId id="2147484601" r:id="rId3"/>
    <p:sldLayoutId id="2147484603" r:id="rId4"/>
    <p:sldLayoutId id="2147484609" r:id="rId5"/>
    <p:sldLayoutId id="2147484612" r:id="rId6"/>
    <p:sldLayoutId id="2147484614" r:id="rId7"/>
    <p:sldLayoutId id="2147484617" r:id="rId8"/>
    <p:sldLayoutId id="2147484618" r:id="rId9"/>
    <p:sldLayoutId id="2147484635" r:id="rId10"/>
    <p:sldLayoutId id="2147484639" r:id="rId11"/>
    <p:sldLayoutId id="2147485033" r:id="rId12"/>
    <p:sldLayoutId id="2147485035" r:id="rId13"/>
    <p:sldLayoutId id="214748503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Oracle Sans Tab Light" panose="020B0403020204020204" pitchFamily="34" charset="0"/>
        <a:buChar char="•"/>
        <a:tabLst/>
        <a:defRPr sz="12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5ACBF0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2025, Oracle and/or its affiliates  </a:t>
            </a:r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43E71C-8D56-F3CA-8C5C-F7E5698C831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543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– Oracle Internal</a:t>
            </a:r>
          </a:p>
        </p:txBody>
      </p:sp>
    </p:spTree>
    <p:extLst>
      <p:ext uri="{BB962C8B-B14F-4D97-AF65-F5344CB8AC3E}">
        <p14:creationId xmlns:p14="http://schemas.microsoft.com/office/powerpoint/2010/main" val="1977045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4" r:id="rId1"/>
    <p:sldLayoutId id="2147484956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Oracle Sans Tab Light" panose="020B0403020204020204" pitchFamily="34" charset="0"/>
        <a:buChar char="•"/>
        <a:tabLst/>
        <a:defRPr sz="12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5ACBF0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dirty="0"/>
              <a:t>Copyright © 2024, Oracle and/or its affiliates  </a:t>
            </a:r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C71561-028E-3904-4CD2-F197C40A7B9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543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– Oracle Internal</a:t>
            </a:r>
          </a:p>
        </p:txBody>
      </p:sp>
    </p:spTree>
    <p:extLst>
      <p:ext uri="{BB962C8B-B14F-4D97-AF65-F5344CB8AC3E}">
        <p14:creationId xmlns:p14="http://schemas.microsoft.com/office/powerpoint/2010/main" val="2184449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0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Oracle Sans Tab Light" panose="020B0403020204020204" pitchFamily="34" charset="0"/>
        <a:buChar char="•"/>
        <a:tabLst/>
        <a:defRPr sz="12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5ACBF0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bjectstorage.ap-batam-1.oraclecloud.com/p/XaJaNBXOTggwJFvmO1c4lOqJDFUENB30yUIoLKJqAQmVVNckNraQLNkMvJnJAF2s/n/axk5suia05qz/b/sample-genome-data01/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notesSlide" Target="../notesSlides/notesSlide2.xml"/><Relationship Id="rId5" Type="http://schemas.openxmlformats.org/officeDocument/2006/relationships/tags" Target="../tags/tag6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B67B14-A8B0-BE0A-0E77-D1F3219368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9650" y="2856311"/>
            <a:ext cx="10172700" cy="1554903"/>
          </a:xfrm>
        </p:spPr>
        <p:txBody>
          <a:bodyPr/>
          <a:lstStyle/>
          <a:p>
            <a:pPr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3200" dirty="0">
                <a:latin typeface="Oracle Sans Tab" panose="020B0503020204020204" pitchFamily="34" charset="0"/>
                <a:cs typeface="Oracle Sans Tab" panose="020B0503020204020204" pitchFamily="34" charset="0"/>
              </a:rPr>
              <a:t>Oracle Data Science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3200" dirty="0">
                <a:solidFill>
                  <a:srgbClr val="FFFF00"/>
                </a:solidFill>
                <a:latin typeface="Oracle Sans Tab" panose="020B0503020204020204" pitchFamily="34" charset="0"/>
                <a:cs typeface="Oracle Sans Tab" panose="020B0503020204020204" pitchFamily="34" charset="0"/>
              </a:rPr>
              <a:t>for MoH &amp; Healthcare Researchers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11E12-B83F-EE48-8D3D-9A507C83B2EC}"/>
              </a:ext>
            </a:extLst>
          </p:cNvPr>
          <p:cNvSpPr txBox="1"/>
          <p:nvPr/>
        </p:nvSpPr>
        <p:spPr>
          <a:xfrm>
            <a:off x="914400" y="5799630"/>
            <a:ext cx="2967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Jakarta, August 1, 2025</a:t>
            </a:r>
            <a:br>
              <a:rPr lang="en-GB" sz="1600" b="1" dirty="0">
                <a:solidFill>
                  <a:schemeClr val="bg1"/>
                </a:solidFill>
              </a:rPr>
            </a:br>
            <a:endParaRPr lang="en-GB" sz="1400" b="1" i="1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75BE2-825F-7F96-6E8E-DE20D0FE9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4002" y="274095"/>
            <a:ext cx="16891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20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BD11D-4401-2A21-36B2-733ACAB47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387BFF-E5AD-8595-46EA-62A2B5BFF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12"/>
            <a:ext cx="12192000" cy="62560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84667E-34FD-7285-130D-C48D7F71C3EA}"/>
              </a:ext>
            </a:extLst>
          </p:cNvPr>
          <p:cNvSpPr/>
          <p:nvPr/>
        </p:nvSpPr>
        <p:spPr>
          <a:xfrm>
            <a:off x="-8626" y="4967378"/>
            <a:ext cx="12192000" cy="1904999"/>
          </a:xfrm>
          <a:prstGeom prst="rect">
            <a:avLst/>
          </a:prstGeom>
          <a:solidFill>
            <a:srgbClr val="4646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dirty="0"/>
          </a:p>
        </p:txBody>
      </p:sp>
      <p:pic>
        <p:nvPicPr>
          <p:cNvPr id="4" name="OTag">
            <a:extLst>
              <a:ext uri="{FF2B5EF4-FFF2-40B4-BE49-F238E27FC236}">
                <a16:creationId xmlns:a16="http://schemas.microsoft.com/office/drawing/2014/main" id="{3CB75776-3DE6-C178-2B4A-FE2815008C9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3D3584A-D32C-EB74-1018-D49675E6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Copyright © 2025, Oracle and KEMENKES - Confidential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DD44F8-0C11-E8EE-E15B-FD549B711FD4}"/>
              </a:ext>
            </a:extLst>
          </p:cNvPr>
          <p:cNvSpPr/>
          <p:nvPr/>
        </p:nvSpPr>
        <p:spPr>
          <a:xfrm>
            <a:off x="2514600" y="5174411"/>
            <a:ext cx="3428999" cy="1055780"/>
          </a:xfrm>
          <a:prstGeom prst="rect">
            <a:avLst/>
          </a:prstGeom>
          <a:solidFill>
            <a:srgbClr val="AC6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Choose Compartment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Make sure compartment is correct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Create Bucket</a:t>
            </a:r>
          </a:p>
        </p:txBody>
      </p:sp>
    </p:spTree>
    <p:extLst>
      <p:ext uri="{BB962C8B-B14F-4D97-AF65-F5344CB8AC3E}">
        <p14:creationId xmlns:p14="http://schemas.microsoft.com/office/powerpoint/2010/main" val="276994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F5090-601E-5DED-3247-B51318246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C2000D-6940-CD28-EE57-BFDD94871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pic>
        <p:nvPicPr>
          <p:cNvPr id="5" name="OTag">
            <a:extLst>
              <a:ext uri="{FF2B5EF4-FFF2-40B4-BE49-F238E27FC236}">
                <a16:creationId xmlns:a16="http://schemas.microsoft.com/office/drawing/2014/main" id="{3A280AAE-945A-4B75-F6D4-A83089C624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F95F47C-69CF-B08C-3CFF-E0354D343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Copyright © 2025, Oracle and KEMENKES - Confidential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E26C0F-80EE-F8AA-B03F-5189F56C250A}"/>
              </a:ext>
            </a:extLst>
          </p:cNvPr>
          <p:cNvSpPr/>
          <p:nvPr/>
        </p:nvSpPr>
        <p:spPr>
          <a:xfrm>
            <a:off x="-8626" y="381000"/>
            <a:ext cx="4199626" cy="6477000"/>
          </a:xfrm>
          <a:prstGeom prst="rect">
            <a:avLst/>
          </a:prstGeom>
          <a:solidFill>
            <a:srgbClr val="4646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61AC61-3F82-6AB0-17C4-0ACD5E5A6642}"/>
              </a:ext>
            </a:extLst>
          </p:cNvPr>
          <p:cNvSpPr/>
          <p:nvPr/>
        </p:nvSpPr>
        <p:spPr>
          <a:xfrm>
            <a:off x="224287" y="3091610"/>
            <a:ext cx="3428999" cy="1055780"/>
          </a:xfrm>
          <a:prstGeom prst="rect">
            <a:avLst/>
          </a:prstGeom>
          <a:solidFill>
            <a:srgbClr val="AC6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400" dirty="0"/>
              <a:t>1.</a:t>
            </a:r>
            <a:r>
              <a:rPr lang="en-US" sz="1400" b="1" dirty="0"/>
              <a:t> Enter a Bucket Name,</a:t>
            </a:r>
            <a:r>
              <a:rPr lang="en-US" sz="14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2. Click </a:t>
            </a:r>
            <a:r>
              <a:rPr lang="en-US" sz="1400" b="1" dirty="0"/>
              <a:t>Create</a:t>
            </a:r>
            <a:r>
              <a:rPr lang="en-US" sz="1400" dirty="0"/>
              <a:t> to finish creating the bucket.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E49FA1-A736-5428-476F-20C732241D6E}"/>
              </a:ext>
            </a:extLst>
          </p:cNvPr>
          <p:cNvSpPr/>
          <p:nvPr/>
        </p:nvSpPr>
        <p:spPr>
          <a:xfrm>
            <a:off x="3886200" y="1219200"/>
            <a:ext cx="382757" cy="381000"/>
          </a:xfrm>
          <a:prstGeom prst="ellipse">
            <a:avLst/>
          </a:prstGeom>
          <a:solidFill>
            <a:srgbClr val="AC630C"/>
          </a:solidFill>
          <a:ln>
            <a:solidFill>
              <a:srgbClr val="AC63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49159A-F34C-49D1-179B-C14EAE39B801}"/>
              </a:ext>
            </a:extLst>
          </p:cNvPr>
          <p:cNvSpPr/>
          <p:nvPr/>
        </p:nvSpPr>
        <p:spPr>
          <a:xfrm>
            <a:off x="3899140" y="5681696"/>
            <a:ext cx="382757" cy="381000"/>
          </a:xfrm>
          <a:prstGeom prst="ellipse">
            <a:avLst/>
          </a:prstGeom>
          <a:solidFill>
            <a:srgbClr val="AC630C"/>
          </a:solidFill>
          <a:ln>
            <a:solidFill>
              <a:srgbClr val="AC63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6" name="OTag">
            <a:extLst>
              <a:ext uri="{FF2B5EF4-FFF2-40B4-BE49-F238E27FC236}">
                <a16:creationId xmlns:a16="http://schemas.microsoft.com/office/drawing/2014/main" id="{4B409192-94EF-6F89-294F-D96EDD34D3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094" y="6355080"/>
            <a:ext cx="502920" cy="502920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D0F5CD30-4DCF-1A42-C9F8-67B32AEFFB1D}"/>
              </a:ext>
            </a:extLst>
          </p:cNvPr>
          <p:cNvSpPr txBox="1">
            <a:spLocks/>
          </p:cNvSpPr>
          <p:nvPr/>
        </p:nvSpPr>
        <p:spPr>
          <a:xfrm>
            <a:off x="350621" y="6492875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Copyright © 2025, Oracle and KEMENKES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2250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3C379-A5B0-EC32-2BD5-F5A582526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E093B6-D8AE-7508-6BF3-2DAB14F2A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3550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BAB8F1-3EC7-998A-7C0E-036B9C87010B}"/>
              </a:ext>
            </a:extLst>
          </p:cNvPr>
          <p:cNvSpPr/>
          <p:nvPr/>
        </p:nvSpPr>
        <p:spPr>
          <a:xfrm>
            <a:off x="-8626" y="381000"/>
            <a:ext cx="4199626" cy="6477000"/>
          </a:xfrm>
          <a:prstGeom prst="rect">
            <a:avLst/>
          </a:prstGeom>
          <a:solidFill>
            <a:srgbClr val="4646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dirty="0"/>
          </a:p>
        </p:txBody>
      </p:sp>
      <p:pic>
        <p:nvPicPr>
          <p:cNvPr id="4" name="OTag">
            <a:extLst>
              <a:ext uri="{FF2B5EF4-FFF2-40B4-BE49-F238E27FC236}">
                <a16:creationId xmlns:a16="http://schemas.microsoft.com/office/drawing/2014/main" id="{844AD1C1-9D49-222B-D6A6-9E215F8CC9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094" y="6355080"/>
            <a:ext cx="502920" cy="502920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A0A5F0E-324A-FA17-2A27-85B643865BDF}"/>
              </a:ext>
            </a:extLst>
          </p:cNvPr>
          <p:cNvSpPr txBox="1">
            <a:spLocks/>
          </p:cNvSpPr>
          <p:nvPr/>
        </p:nvSpPr>
        <p:spPr>
          <a:xfrm>
            <a:off x="350621" y="6492875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Copyright © 2025, Oracle and KEMENKES - Confidential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25992-17C1-B86A-BC6F-C9AB658CDE11}"/>
              </a:ext>
            </a:extLst>
          </p:cNvPr>
          <p:cNvSpPr/>
          <p:nvPr/>
        </p:nvSpPr>
        <p:spPr>
          <a:xfrm>
            <a:off x="3886200" y="2987039"/>
            <a:ext cx="382757" cy="381000"/>
          </a:xfrm>
          <a:prstGeom prst="ellipse">
            <a:avLst/>
          </a:prstGeom>
          <a:solidFill>
            <a:srgbClr val="AC630C"/>
          </a:solidFill>
          <a:ln>
            <a:solidFill>
              <a:srgbClr val="AC63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5F1BE9-2EB0-B72B-49F5-A62742C7BCA6}"/>
              </a:ext>
            </a:extLst>
          </p:cNvPr>
          <p:cNvSpPr/>
          <p:nvPr/>
        </p:nvSpPr>
        <p:spPr>
          <a:xfrm>
            <a:off x="3886199" y="5614644"/>
            <a:ext cx="382757" cy="381000"/>
          </a:xfrm>
          <a:prstGeom prst="ellipse">
            <a:avLst/>
          </a:prstGeom>
          <a:solidFill>
            <a:srgbClr val="AC630C"/>
          </a:solidFill>
          <a:ln>
            <a:solidFill>
              <a:srgbClr val="AC63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16EF6C-7919-3F51-6225-B3EE54A11AC5}"/>
              </a:ext>
            </a:extLst>
          </p:cNvPr>
          <p:cNvSpPr/>
          <p:nvPr/>
        </p:nvSpPr>
        <p:spPr>
          <a:xfrm>
            <a:off x="224287" y="3091610"/>
            <a:ext cx="3428999" cy="1055780"/>
          </a:xfrm>
          <a:prstGeom prst="rect">
            <a:avLst/>
          </a:prstGeom>
          <a:solidFill>
            <a:srgbClr val="AC6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b="1" dirty="0"/>
              <a:t>Select the newly created bucket</a:t>
            </a:r>
            <a:r>
              <a:rPr lang="en-US" sz="1400" dirty="0"/>
              <a:t>,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Choose files from your computer and click </a:t>
            </a:r>
            <a:r>
              <a:rPr lang="en-US" sz="1400" b="1" dirty="0"/>
              <a:t>Upload</a:t>
            </a:r>
            <a:r>
              <a:rPr lang="en-US" sz="1400" dirty="0"/>
              <a:t> to add data.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77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AABB2-1436-8272-9EC9-D2BAEE730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5D1426-5217-74BF-3787-755A2D0FC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248401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7DD4EE0E-EC2F-47FB-E979-C7EB1780C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© 2025, Oracle and KEMENKES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442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268DF-6479-F5FB-6C78-DF24FEA24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C4B99E-B0E6-8B9C-F827-64DD1AC85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" y="-76200"/>
            <a:ext cx="12190562" cy="6400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EB37F7-7473-CF99-8AF3-E1FF2D980D7C}"/>
              </a:ext>
            </a:extLst>
          </p:cNvPr>
          <p:cNvSpPr/>
          <p:nvPr/>
        </p:nvSpPr>
        <p:spPr>
          <a:xfrm>
            <a:off x="-8626" y="381000"/>
            <a:ext cx="9914626" cy="6491377"/>
          </a:xfrm>
          <a:prstGeom prst="rect">
            <a:avLst/>
          </a:prstGeom>
          <a:solidFill>
            <a:srgbClr val="4646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dirty="0"/>
          </a:p>
        </p:txBody>
      </p:sp>
      <p:pic>
        <p:nvPicPr>
          <p:cNvPr id="4" name="OTag">
            <a:extLst>
              <a:ext uri="{FF2B5EF4-FFF2-40B4-BE49-F238E27FC236}">
                <a16:creationId xmlns:a16="http://schemas.microsoft.com/office/drawing/2014/main" id="{1789EDE5-2696-269D-1CB2-76DB089E64C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3C3D173-4648-C533-A70D-735F44BB4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Copyright © 2025, Oracle and KEMENKES - Confidential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63F97C-6B95-7B5F-F0C9-5F02CB7E70E7}"/>
              </a:ext>
            </a:extLst>
          </p:cNvPr>
          <p:cNvSpPr/>
          <p:nvPr/>
        </p:nvSpPr>
        <p:spPr>
          <a:xfrm>
            <a:off x="4572001" y="3626688"/>
            <a:ext cx="5333999" cy="1589180"/>
          </a:xfrm>
          <a:prstGeom prst="rect">
            <a:avLst/>
          </a:prstGeom>
          <a:solidFill>
            <a:srgbClr val="AC6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Go to the Buckets page in your selected compartment.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Locate the bucket you want to share or provide access to.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Click the three-dot menu (⋮) on the right side of the bucket.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Select Create Pre-Authenticated Request.</a:t>
            </a:r>
          </a:p>
        </p:txBody>
      </p:sp>
    </p:spTree>
    <p:extLst>
      <p:ext uri="{BB962C8B-B14F-4D97-AF65-F5344CB8AC3E}">
        <p14:creationId xmlns:p14="http://schemas.microsoft.com/office/powerpoint/2010/main" val="124151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62DDD-F4E0-5201-3E1E-4D0BBD821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996FDB-99A2-C0CD-A099-494BB0149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51"/>
            <a:ext cx="12192000" cy="6863751"/>
          </a:xfrm>
          <a:prstGeom prst="rect">
            <a:avLst/>
          </a:prstGeom>
        </p:spPr>
      </p:pic>
      <p:pic>
        <p:nvPicPr>
          <p:cNvPr id="3" name="OTag">
            <a:extLst>
              <a:ext uri="{FF2B5EF4-FFF2-40B4-BE49-F238E27FC236}">
                <a16:creationId xmlns:a16="http://schemas.microsoft.com/office/drawing/2014/main" id="{4A7B0B15-C744-4F79-4885-6C02B22307F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77B314A-0F44-625B-6479-5E74B8697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© 2025, Oracle and KEMENKES - Confidential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0408C7-6CD6-3AE9-0EB1-BEF30FF34DAD}"/>
              </a:ext>
            </a:extLst>
          </p:cNvPr>
          <p:cNvSpPr/>
          <p:nvPr/>
        </p:nvSpPr>
        <p:spPr>
          <a:xfrm>
            <a:off x="9220200" y="838199"/>
            <a:ext cx="2895600" cy="4648201"/>
          </a:xfrm>
          <a:prstGeom prst="rect">
            <a:avLst/>
          </a:prstGeom>
          <a:solidFill>
            <a:srgbClr val="AC6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1. Copy the Pre-Authenticated Request (PAR) URL displayed in the dialog box.</a:t>
            </a:r>
          </a:p>
          <a:p>
            <a:pPr>
              <a:lnSpc>
                <a:spcPct val="150000"/>
              </a:lnSpc>
            </a:pP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Note: The URL will only be shown once, so make sure to save it.</a:t>
            </a:r>
          </a:p>
          <a:p>
            <a:pPr>
              <a:lnSpc>
                <a:spcPct val="150000"/>
              </a:lnSpc>
            </a:pP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2. Paste the PAR URL into your script in Oracle Data Science to access the object storage data.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3. Open Oracle Data Science to continue with your project setup and data processing.</a:t>
            </a:r>
          </a:p>
        </p:txBody>
      </p:sp>
    </p:spTree>
    <p:extLst>
      <p:ext uri="{BB962C8B-B14F-4D97-AF65-F5344CB8AC3E}">
        <p14:creationId xmlns:p14="http://schemas.microsoft.com/office/powerpoint/2010/main" val="200492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8D0E2-A60B-F43A-4390-5A32D46A9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2598FE-1F4D-9B8A-F73E-65B56197447F}"/>
              </a:ext>
            </a:extLst>
          </p:cNvPr>
          <p:cNvSpPr/>
          <p:nvPr/>
        </p:nvSpPr>
        <p:spPr>
          <a:xfrm>
            <a:off x="1012884" y="546340"/>
            <a:ext cx="10150415" cy="2895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requests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yaml</a:t>
            </a:r>
            <a:endParaRPr lang="en-US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logging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CONFIG_OBJECT_STORAGE = {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base_par_url</a:t>
            </a:r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</a:t>
            </a:r>
            <a:r>
              <a:rPr lang="x-none" sz="1400" u="sng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https://objectstorage.ap-batam-1.oraclecloud.com/p/</a:t>
            </a:r>
            <a:r>
              <a:rPr lang="en-US" sz="1400" u="sng" dirty="0" err="1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xyz</a:t>
            </a:r>
            <a:r>
              <a:rPr lang="x-none" sz="1400" u="sng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/b/sample-genome-data01/o/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'prefix': ""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1CD5AB-0B3B-9F26-7281-1F42E048A0F0}"/>
              </a:ext>
            </a:extLst>
          </p:cNvPr>
          <p:cNvSpPr/>
          <p:nvPr/>
        </p:nvSpPr>
        <p:spPr>
          <a:xfrm>
            <a:off x="1028700" y="3962400"/>
            <a:ext cx="10134600" cy="1701856"/>
          </a:xfrm>
          <a:prstGeom prst="rect">
            <a:avLst/>
          </a:prstGeom>
          <a:solidFill>
            <a:srgbClr val="4646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base_par_url</a:t>
            </a:r>
            <a:r>
              <a:rPr lang="en-US" dirty="0"/>
              <a:t> → This is the Pre-Authenticated Request (PAR) link generated from Object Storage. Use the URL you copied earlier.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prefix → Represents the folder name in Object Storage. Since Object Storage does not have a real folder structure, leave this as "" (empty string).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30E3C984-B4E7-3308-B2D7-E0F1EEA37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© 2025, Oracle and KEMENKES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0789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3E8B5-B366-3757-F589-0E04D5D83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499F14-42B0-CBFA-2948-23F90C127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40"/>
            <a:ext cx="12192000" cy="68450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A761EA-E885-9B88-4B49-E2EB58CB276D}"/>
              </a:ext>
            </a:extLst>
          </p:cNvPr>
          <p:cNvSpPr/>
          <p:nvPr/>
        </p:nvSpPr>
        <p:spPr>
          <a:xfrm>
            <a:off x="0" y="38396"/>
            <a:ext cx="3429000" cy="6845060"/>
          </a:xfrm>
          <a:prstGeom prst="rect">
            <a:avLst/>
          </a:prstGeom>
          <a:solidFill>
            <a:srgbClr val="4646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dirty="0"/>
          </a:p>
        </p:txBody>
      </p:sp>
      <p:pic>
        <p:nvPicPr>
          <p:cNvPr id="5" name="OTag">
            <a:extLst>
              <a:ext uri="{FF2B5EF4-FFF2-40B4-BE49-F238E27FC236}">
                <a16:creationId xmlns:a16="http://schemas.microsoft.com/office/drawing/2014/main" id="{82696C49-0B2A-3ADC-3437-3DA06EF9F40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DF01524-1DDD-7654-173B-EEDB7AA03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Copyright © 2025, Oracle and KEMENKES - Confidential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B553E8-D57D-B634-4765-444BC3F6A375}"/>
              </a:ext>
            </a:extLst>
          </p:cNvPr>
          <p:cNvSpPr/>
          <p:nvPr/>
        </p:nvSpPr>
        <p:spPr>
          <a:xfrm>
            <a:off x="330831" y="3200400"/>
            <a:ext cx="2514600" cy="2918460"/>
          </a:xfrm>
          <a:prstGeom prst="rect">
            <a:avLst/>
          </a:prstGeom>
          <a:solidFill>
            <a:srgbClr val="AC6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Setup PAR key in Oracle Data Science Notebook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If configured correctly, the script will read the data from Object Storage, confirming the PAR URL works and the connection is established.</a:t>
            </a:r>
          </a:p>
        </p:txBody>
      </p:sp>
    </p:spTree>
    <p:extLst>
      <p:ext uri="{BB962C8B-B14F-4D97-AF65-F5344CB8AC3E}">
        <p14:creationId xmlns:p14="http://schemas.microsoft.com/office/powerpoint/2010/main" val="372152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5FECD-E1EB-C56B-05D4-8F35E9C19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DC357F-CFF1-236E-CEBF-55309595D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13"/>
            <a:ext cx="12192000" cy="63289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A04D3C-D0DB-B06D-B2BB-BADA35D01A6D}"/>
              </a:ext>
            </a:extLst>
          </p:cNvPr>
          <p:cNvSpPr/>
          <p:nvPr/>
        </p:nvSpPr>
        <p:spPr>
          <a:xfrm>
            <a:off x="5029199" y="26894"/>
            <a:ext cx="7171765" cy="6831105"/>
          </a:xfrm>
          <a:prstGeom prst="rect">
            <a:avLst/>
          </a:prstGeom>
          <a:solidFill>
            <a:srgbClr val="4646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813BD5-3C08-FEC0-DCF5-827FF61586F2}"/>
              </a:ext>
            </a:extLst>
          </p:cNvPr>
          <p:cNvSpPr/>
          <p:nvPr/>
        </p:nvSpPr>
        <p:spPr>
          <a:xfrm>
            <a:off x="5410200" y="1524000"/>
            <a:ext cx="3124200" cy="914400"/>
          </a:xfrm>
          <a:prstGeom prst="rect">
            <a:avLst/>
          </a:prstGeom>
          <a:solidFill>
            <a:srgbClr val="AC6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Select Oracle Database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Autonomus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Database</a:t>
            </a:r>
          </a:p>
        </p:txBody>
      </p:sp>
      <p:pic>
        <p:nvPicPr>
          <p:cNvPr id="5" name="OTag">
            <a:extLst>
              <a:ext uri="{FF2B5EF4-FFF2-40B4-BE49-F238E27FC236}">
                <a16:creationId xmlns:a16="http://schemas.microsoft.com/office/drawing/2014/main" id="{64580C80-DF7F-745D-9EDB-531CFE84D96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14CD442-52FA-ACBA-E46F-F1634BD14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Copyright © 2025, Oracle and KEMENKES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0662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92B68-9C3D-C079-214E-09F6A8C43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305E6-3492-3184-0001-2F2D100B3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629"/>
            <a:ext cx="12192000" cy="63562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504DCC-12F8-1F5E-647F-A45809D667FB}"/>
              </a:ext>
            </a:extLst>
          </p:cNvPr>
          <p:cNvSpPr/>
          <p:nvPr/>
        </p:nvSpPr>
        <p:spPr>
          <a:xfrm>
            <a:off x="-8626" y="4967378"/>
            <a:ext cx="12192000" cy="1904999"/>
          </a:xfrm>
          <a:prstGeom prst="rect">
            <a:avLst/>
          </a:prstGeom>
          <a:solidFill>
            <a:srgbClr val="4646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dirty="0"/>
          </a:p>
        </p:txBody>
      </p:sp>
      <p:pic>
        <p:nvPicPr>
          <p:cNvPr id="4" name="OTag">
            <a:extLst>
              <a:ext uri="{FF2B5EF4-FFF2-40B4-BE49-F238E27FC236}">
                <a16:creationId xmlns:a16="http://schemas.microsoft.com/office/drawing/2014/main" id="{9AC39BDF-0B4D-0597-1A2B-0D1B98C9C13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32D0148-5550-0A03-51C1-F23B2E09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Copyright © 2025, Oracle and KEMENKES - Confidential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575878-638B-BB24-3977-A4C94EB479B4}"/>
              </a:ext>
            </a:extLst>
          </p:cNvPr>
          <p:cNvSpPr/>
          <p:nvPr/>
        </p:nvSpPr>
        <p:spPr>
          <a:xfrm>
            <a:off x="2286000" y="5014819"/>
            <a:ext cx="6172200" cy="1055780"/>
          </a:xfrm>
          <a:prstGeom prst="rect">
            <a:avLst/>
          </a:prstGeom>
          <a:solidFill>
            <a:srgbClr val="AC6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Change the region to Japan Central (Osaka).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Ensure the selected compartment is correct.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Assuming a database connection is already available, select Database.</a:t>
            </a:r>
          </a:p>
        </p:txBody>
      </p:sp>
    </p:spTree>
    <p:extLst>
      <p:ext uri="{BB962C8B-B14F-4D97-AF65-F5344CB8AC3E}">
        <p14:creationId xmlns:p14="http://schemas.microsoft.com/office/powerpoint/2010/main" val="241446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83A54-D172-6216-F8E7-B230A1208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Tag">
            <a:extLst>
              <a:ext uri="{FF2B5EF4-FFF2-40B4-BE49-F238E27FC236}">
                <a16:creationId xmlns:a16="http://schemas.microsoft.com/office/drawing/2014/main" id="{2842A485-23AD-D1E6-F777-D007DAD1EF7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0D1154D7-A708-70FA-162E-66FAE346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/>
              <a:t>Copyright © 2025, Oracle and KEMENKES - Confidential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C40EF99-BEC3-FF95-8A4B-6F96F1AD7745}"/>
              </a:ext>
            </a:extLst>
          </p:cNvPr>
          <p:cNvSpPr txBox="1">
            <a:spLocks/>
          </p:cNvSpPr>
          <p:nvPr/>
        </p:nvSpPr>
        <p:spPr>
          <a:xfrm>
            <a:off x="1143000" y="914400"/>
            <a:ext cx="5867400" cy="4318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" panose="020B0503020204020204" pitchFamily="34" charset="0"/>
              </a:defRPr>
            </a:lvl2pPr>
            <a:lvl3pPr marL="73152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304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80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45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1" dirty="0">
                <a:solidFill>
                  <a:srgbClr val="FF0000"/>
                </a:solidFill>
              </a:rPr>
              <a:t>Outline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1AAF3D-DAD7-3398-7EFC-AE91CA5AA33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143000" y="1580862"/>
            <a:ext cx="6095999" cy="431888"/>
            <a:chOff x="731683" y="1705997"/>
            <a:chExt cx="6097587" cy="43200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17306E1-9DC9-D0E7-4930-5042465D262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62000" y="1705997"/>
              <a:ext cx="6067270" cy="432000"/>
            </a:xfrm>
            <a:prstGeom prst="roundRect">
              <a:avLst>
                <a:gd name="adj" fmla="val 50000"/>
              </a:avLst>
            </a:prstGeom>
            <a:solidFill>
              <a:srgbClr val="99C2A6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95881" lvl="0" defTabSz="914126">
                <a:defRPr/>
              </a:pPr>
              <a:r>
                <a:rPr lang="en-AU" sz="1600" b="1" dirty="0">
                  <a:solidFill>
                    <a:srgbClr val="FCFBFA"/>
                  </a:solidFill>
                  <a:cs typeface="Arial"/>
                </a:rPr>
                <a:t>Create Session</a:t>
              </a:r>
              <a:endParaRPr lang="en-AU" sz="1600" b="1" dirty="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33232AC-99B5-3886-B60F-246B7F3E3A1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31683" y="1705997"/>
              <a:ext cx="432000" cy="432000"/>
            </a:xfrm>
            <a:prstGeom prst="ellipse">
              <a:avLst/>
            </a:prstGeom>
            <a:solidFill>
              <a:srgbClr val="2C5967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CFBFA"/>
                  </a:solidFill>
                  <a:effectLst/>
                  <a:uLnTx/>
                  <a:uFillTx/>
                  <a:latin typeface="Oracle Sans Tab"/>
                  <a:cs typeface="Arial"/>
                </a:rPr>
                <a:t>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9FD138-374C-697D-BD04-D34A99DC86D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141610" y="2176302"/>
            <a:ext cx="6097389" cy="431888"/>
            <a:chOff x="731683" y="1705997"/>
            <a:chExt cx="6098978" cy="432000"/>
          </a:xfrm>
          <a:solidFill>
            <a:srgbClr val="41817E"/>
          </a:solidFill>
        </p:grpSpPr>
        <p:sp>
          <p:nvSpPr>
            <p:cNvPr id="16" name="Rectangle: Rounded Corners 60">
              <a:extLst>
                <a:ext uri="{FF2B5EF4-FFF2-40B4-BE49-F238E27FC236}">
                  <a16:creationId xmlns:a16="http://schemas.microsoft.com/office/drawing/2014/main" id="{221D1356-EF2A-DD79-7BC9-25548B850C4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761999" y="1705997"/>
              <a:ext cx="6068662" cy="432000"/>
            </a:xfrm>
            <a:prstGeom prst="roundRect">
              <a:avLst>
                <a:gd name="adj" fmla="val 50000"/>
              </a:avLst>
            </a:prstGeom>
            <a:solidFill>
              <a:srgbClr val="99C2A6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95881" lvl="0" defTabSz="914126">
                <a:defRPr/>
              </a:pPr>
              <a:r>
                <a:rPr lang="en-AU" sz="1600" b="1" dirty="0">
                  <a:solidFill>
                    <a:srgbClr val="FCFBFA"/>
                  </a:solidFill>
                  <a:cs typeface="Arial"/>
                </a:rPr>
                <a:t>Connect to Object Storage</a:t>
              </a:r>
              <a:endParaRPr lang="en-AU" sz="1600" b="1" dirty="0">
                <a:solidFill>
                  <a:schemeClr val="bg1"/>
                </a:solidFill>
                <a:cs typeface="Arial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9122F18-78F4-51B9-3963-15064F092F6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31683" y="1705997"/>
              <a:ext cx="432000" cy="432000"/>
            </a:xfrm>
            <a:prstGeom prst="ellipse">
              <a:avLst/>
            </a:prstGeom>
            <a:solidFill>
              <a:srgbClr val="2C5967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>
                  <a:ln>
                    <a:noFill/>
                  </a:ln>
                  <a:solidFill>
                    <a:srgbClr val="FCFBFA"/>
                  </a:solidFill>
                  <a:effectLst/>
                  <a:uLnTx/>
                  <a:uFillTx/>
                  <a:latin typeface="Oracle Sans Tab"/>
                  <a:cs typeface="Arial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523A32-DB17-1F59-B17D-0A75C7E0F81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141610" y="2761678"/>
            <a:ext cx="6097389" cy="431888"/>
            <a:chOff x="731683" y="1705997"/>
            <a:chExt cx="6098978" cy="432000"/>
          </a:xfrm>
          <a:solidFill>
            <a:srgbClr val="41817E"/>
          </a:solidFill>
        </p:grpSpPr>
        <p:sp>
          <p:nvSpPr>
            <p:cNvPr id="7" name="Rectangle: Rounded Corners 60">
              <a:extLst>
                <a:ext uri="{FF2B5EF4-FFF2-40B4-BE49-F238E27FC236}">
                  <a16:creationId xmlns:a16="http://schemas.microsoft.com/office/drawing/2014/main" id="{3A47DD85-5165-8032-1DD1-F9F1E2225A6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761999" y="1705997"/>
              <a:ext cx="6068662" cy="432000"/>
            </a:xfrm>
            <a:prstGeom prst="roundRect">
              <a:avLst>
                <a:gd name="adj" fmla="val 50000"/>
              </a:avLst>
            </a:prstGeom>
            <a:solidFill>
              <a:srgbClr val="99C2A6"/>
            </a:solidFill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95881" defTabSz="914126">
                <a:defRPr/>
              </a:pPr>
              <a:r>
                <a:rPr lang="en-AU" sz="1600" b="1" dirty="0">
                  <a:solidFill>
                    <a:srgbClr val="FCFBFA"/>
                  </a:solidFill>
                  <a:cs typeface="Arial"/>
                </a:rPr>
                <a:t>Connect to Oracle </a:t>
              </a:r>
              <a:r>
                <a:rPr lang="en-AU" sz="1600" b="1" dirty="0" err="1">
                  <a:solidFill>
                    <a:srgbClr val="FCFBFA"/>
                  </a:solidFill>
                  <a:cs typeface="Arial"/>
                </a:rPr>
                <a:t>Autonomus</a:t>
              </a:r>
              <a:r>
                <a:rPr lang="en-AU" sz="1600" b="1" dirty="0">
                  <a:solidFill>
                    <a:srgbClr val="FCFBFA"/>
                  </a:solidFill>
                  <a:cs typeface="Arial"/>
                </a:rPr>
                <a:t> Database 23ai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69E2169-51D8-6A67-F95A-5B6E58E21D2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731683" y="1705997"/>
              <a:ext cx="432000" cy="432000"/>
            </a:xfrm>
            <a:prstGeom prst="ellipse">
              <a:avLst/>
            </a:prstGeom>
            <a:solidFill>
              <a:srgbClr val="2C5967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1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1" i="0" u="none" strike="noStrike" kern="1200" cap="none" spc="0" normalizeH="0" baseline="0" noProof="0">
                  <a:ln>
                    <a:noFill/>
                  </a:ln>
                  <a:solidFill>
                    <a:srgbClr val="FCFBFA"/>
                  </a:solidFill>
                  <a:effectLst/>
                  <a:uLnTx/>
                  <a:uFillTx/>
                  <a:latin typeface="Oracle Sans Tab"/>
                  <a:cs typeface="Arial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717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834E7-4990-BAE3-5F9A-58C07D620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F8AF41-DB65-CF1B-C6C6-7D3F243B3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6563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5D45B-E994-3A5D-E42E-F9343485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© 2025, Oracle and KEMENKES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877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2897F-DE17-A514-DBF7-8FA7D560F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C2AFB7-947C-9F59-47B6-CAFD63FE3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2" y="0"/>
            <a:ext cx="12167558" cy="6248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A812F-813F-3AEF-10ED-F4BA50A9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© 2025, Oracle and KEMENKES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1227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D8566-B375-0128-ED6E-AAE80A4ED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FA6531-15D0-4A52-69D8-E729DDE2F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248400"/>
          </a:xfrm>
          <a:prstGeom prst="rect">
            <a:avLst/>
          </a:prstGeom>
        </p:spPr>
      </p:pic>
      <p:pic>
        <p:nvPicPr>
          <p:cNvPr id="4" name="OTag">
            <a:extLst>
              <a:ext uri="{FF2B5EF4-FFF2-40B4-BE49-F238E27FC236}">
                <a16:creationId xmlns:a16="http://schemas.microsoft.com/office/drawing/2014/main" id="{27803189-2D46-DC79-0F1B-D36C40249C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190350"/>
            <a:ext cx="502920" cy="667650"/>
          </a:xfrm>
          <a:prstGeom prst="rect">
            <a:avLst/>
          </a:prstGeom>
        </p:spPr>
      </p:pic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3412DB3-A2F8-E095-FCCA-E24A74F6E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346385"/>
            <a:ext cx="5745379" cy="48472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Copyright © 2025, Oracle and KEMENKES - Confidential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9E6DDE7-D72E-52E0-A78C-4A43345C87D0}"/>
              </a:ext>
            </a:extLst>
          </p:cNvPr>
          <p:cNvSpPr txBox="1">
            <a:spLocks/>
          </p:cNvSpPr>
          <p:nvPr/>
        </p:nvSpPr>
        <p:spPr>
          <a:xfrm>
            <a:off x="359586" y="6465981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Copyright © 2025, Oracle and KEMENKES - Confidential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8885BE-2A51-3854-68A2-D06563E2D6B0}"/>
              </a:ext>
            </a:extLst>
          </p:cNvPr>
          <p:cNvSpPr/>
          <p:nvPr/>
        </p:nvSpPr>
        <p:spPr>
          <a:xfrm>
            <a:off x="152400" y="2514600"/>
            <a:ext cx="2133600" cy="2895600"/>
          </a:xfrm>
          <a:prstGeom prst="rect">
            <a:avLst/>
          </a:prstGeom>
          <a:solidFill>
            <a:srgbClr val="AC6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Set a password.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Note: This password will be required for the connection, so please remember and record it.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Save wallet into ODS.</a:t>
            </a:r>
          </a:p>
        </p:txBody>
      </p:sp>
    </p:spTree>
    <p:extLst>
      <p:ext uri="{BB962C8B-B14F-4D97-AF65-F5344CB8AC3E}">
        <p14:creationId xmlns:p14="http://schemas.microsoft.com/office/powerpoint/2010/main" val="47290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63918-7956-89CD-E79B-105CA477C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3BE22B-BD52-0197-72F4-7B41139A2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248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DBE13-8720-A127-085F-6516705B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© 2025, Oracle and KEMENKES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8697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81F0F-98C8-030C-823C-9EA55A1B0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9A9F2D-67EA-A56D-1CE2-C551DB016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94"/>
            <a:ext cx="12218192" cy="41641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B60750-AAF8-A3F7-16D4-7EAA1068DDA5}"/>
              </a:ext>
            </a:extLst>
          </p:cNvPr>
          <p:cNvSpPr/>
          <p:nvPr/>
        </p:nvSpPr>
        <p:spPr>
          <a:xfrm>
            <a:off x="0" y="4176624"/>
            <a:ext cx="12192000" cy="2681376"/>
          </a:xfrm>
          <a:prstGeom prst="rect">
            <a:avLst/>
          </a:prstGeom>
          <a:solidFill>
            <a:srgbClr val="4646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398DAD-DE82-0AB5-FDB2-4DDBA6118E31}"/>
              </a:ext>
            </a:extLst>
          </p:cNvPr>
          <p:cNvSpPr/>
          <p:nvPr/>
        </p:nvSpPr>
        <p:spPr>
          <a:xfrm>
            <a:off x="228600" y="4343400"/>
            <a:ext cx="3962400" cy="1268798"/>
          </a:xfrm>
          <a:prstGeom prst="rect">
            <a:avLst/>
          </a:prstGeom>
          <a:solidFill>
            <a:srgbClr val="AC6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Open the Wallet folder.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Open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tnsnames.ora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file.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Copy the variable with the suffix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_high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61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BE212-0A18-B1E8-CBBC-2A696EFA2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6DDF0-7578-69E5-59D2-7F28D625D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© 2025, Oracle and KEMENKES - Confidential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FB846B-6300-DD54-8F8E-B1251C91188F}"/>
              </a:ext>
            </a:extLst>
          </p:cNvPr>
          <p:cNvSpPr/>
          <p:nvPr/>
        </p:nvSpPr>
        <p:spPr>
          <a:xfrm>
            <a:off x="504171" y="76200"/>
            <a:ext cx="5456208" cy="638978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requests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requests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endParaRPr lang="en-US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oracledb</a:t>
            </a:r>
            <a:endParaRPr lang="en-US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re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typing import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List, Any, Optional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concurrent.futures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ThreadPoolExecutor</a:t>
            </a:r>
            <a:endParaRPr lang="en-US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logging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yaml</a:t>
            </a:r>
            <a:endParaRPr lang="en-US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Configure logging</a:t>
            </a:r>
          </a:p>
          <a:p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logging.basicConfig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level=logging.INFO, 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format='%(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asctime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)s - %(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levelname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)s - %(message)s',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handlers=[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logging.StreamHandler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logging.FileHandler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('fhir_processing.log')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]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logger = 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logging.getLogger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(__name__)</a:t>
            </a:r>
          </a:p>
          <a:p>
            <a:endParaRPr lang="en-US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CONFIG_ADB = {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'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db_config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{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'user': 'admin',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'password’: ‘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'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dsn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'rpadb05_high',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'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config_dir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'wallet',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'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wallet_location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'Wallet_RPADB05/',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'</a:t>
            </a:r>
            <a:r>
              <a:rPr lang="en-US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wallet_password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': ‘</a:t>
            </a:r>
            <a:r>
              <a:rPr lang="en-US" sz="12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xyz'</a:t>
            </a:r>
            <a:endParaRPr lang="en-US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A58938-880E-97D5-718C-D398921DDE4D}"/>
              </a:ext>
            </a:extLst>
          </p:cNvPr>
          <p:cNvSpPr txBox="1"/>
          <p:nvPr/>
        </p:nvSpPr>
        <p:spPr>
          <a:xfrm>
            <a:off x="6324600" y="304800"/>
            <a:ext cx="5363229" cy="2637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Database Connection Configuration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Wallet location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→ Path to the wallet in your project.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Wallet password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→ Password set when creating the wallet in the database connection.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→ Database username.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→ Database user password.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DSN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→ Open Wallet_RPADB05/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tnsnames.ora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and use rpadb05_high.</a:t>
            </a:r>
          </a:p>
        </p:txBody>
      </p:sp>
    </p:spTree>
    <p:extLst>
      <p:ext uri="{BB962C8B-B14F-4D97-AF65-F5344CB8AC3E}">
        <p14:creationId xmlns:p14="http://schemas.microsoft.com/office/powerpoint/2010/main" val="242387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936E99-8069-44D6-933D-108CF1DB4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2" r="8112"/>
          <a:stretch/>
        </p:blipFill>
        <p:spPr>
          <a:xfrm>
            <a:off x="6446621" y="-2"/>
            <a:ext cx="5745379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FBE550-2ED4-1BF3-5A9A-41003D725DFC}"/>
              </a:ext>
            </a:extLst>
          </p:cNvPr>
          <p:cNvSpPr txBox="1"/>
          <p:nvPr/>
        </p:nvSpPr>
        <p:spPr>
          <a:xfrm>
            <a:off x="1127759" y="2160105"/>
            <a:ext cx="6053328" cy="227933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lang="en-US" sz="3000" b="0" i="0" baseline="0" dirty="0">
                <a:latin typeface="+mj-lt"/>
                <a:cs typeface="+mj-cs"/>
              </a:defRPr>
            </a:lvl1pPr>
          </a:lstStyle>
          <a:p>
            <a:pPr lvl="0"/>
            <a:r>
              <a:rPr lang="en-US" sz="4400" dirty="0">
                <a:latin typeface="Oracle Sans Tab Light" panose="020B0403020204020204" pitchFamily="34" charset="0"/>
                <a:cs typeface="Oracle Sans Tab Light" panose="020B0403020204020204" pitchFamily="34" charset="0"/>
              </a:rPr>
              <a:t>Better care.</a:t>
            </a:r>
          </a:p>
          <a:p>
            <a:pPr lvl="0"/>
            <a:r>
              <a:rPr lang="en-US" sz="4400" dirty="0">
                <a:latin typeface="Oracle Sans Tab Light" panose="020B0403020204020204" pitchFamily="34" charset="0"/>
                <a:cs typeface="Oracle Sans Tab Light" panose="020B0403020204020204" pitchFamily="34" charset="0"/>
              </a:rPr>
              <a:t>Better outcomes.</a:t>
            </a:r>
          </a:p>
          <a:p>
            <a:pPr lvl="0"/>
            <a:r>
              <a:rPr lang="en-US" sz="4400" b="1" dirty="0">
                <a:solidFill>
                  <a:srgbClr val="2C5967"/>
                </a:solidFill>
                <a:latin typeface="Oracle Sans Tab Extra Bold" panose="020B0803020204020204" pitchFamily="34" charset="0"/>
                <a:cs typeface="Oracle Sans Tab Extra Bold" panose="020B0803020204020204" pitchFamily="34" charset="0"/>
              </a:rPr>
              <a:t>Better together.</a:t>
            </a:r>
          </a:p>
        </p:txBody>
      </p:sp>
      <p:pic>
        <p:nvPicPr>
          <p:cNvPr id="7" name="OTag">
            <a:extLst>
              <a:ext uri="{FF2B5EF4-FFF2-40B4-BE49-F238E27FC236}">
                <a16:creationId xmlns:a16="http://schemas.microsoft.com/office/drawing/2014/main" id="{13D86F78-94F5-AF85-FB7D-C96422783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3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12D2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5408" y="2913888"/>
            <a:ext cx="4901184" cy="10302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8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5507A-0AF8-F221-D3FC-54E3A7D9D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B27DC6-ED4A-630E-44C8-B1B4B05E7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550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4B7E16F-229C-943F-C1D7-09F28C574B7A}"/>
              </a:ext>
            </a:extLst>
          </p:cNvPr>
          <p:cNvSpPr/>
          <p:nvPr/>
        </p:nvSpPr>
        <p:spPr>
          <a:xfrm>
            <a:off x="8965" y="3540128"/>
            <a:ext cx="12192000" cy="3317871"/>
          </a:xfrm>
          <a:prstGeom prst="rect">
            <a:avLst/>
          </a:prstGeom>
          <a:solidFill>
            <a:srgbClr val="4646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53F0EC-4F9F-70EB-E524-67AC12BAB273}"/>
              </a:ext>
            </a:extLst>
          </p:cNvPr>
          <p:cNvSpPr/>
          <p:nvPr/>
        </p:nvSpPr>
        <p:spPr>
          <a:xfrm>
            <a:off x="3505200" y="3810000"/>
            <a:ext cx="2590800" cy="914400"/>
          </a:xfrm>
          <a:prstGeom prst="rect">
            <a:avLst/>
          </a:prstGeom>
          <a:solidFill>
            <a:srgbClr val="AC6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Select Analytics &amp; AI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Select Data Science</a:t>
            </a:r>
          </a:p>
        </p:txBody>
      </p:sp>
      <p:pic>
        <p:nvPicPr>
          <p:cNvPr id="20" name="OTag">
            <a:extLst>
              <a:ext uri="{FF2B5EF4-FFF2-40B4-BE49-F238E27FC236}">
                <a16:creationId xmlns:a16="http://schemas.microsoft.com/office/drawing/2014/main" id="{2D77E95D-66C0-7F1E-1BCD-E349B1CFD8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C4D1338C-1529-25BB-1ED5-809EC52CD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Copyright © 2025, Oracle and KEMENKES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1064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DEEA7-62A1-1740-5CC7-65C58EA2F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5421E2-ACED-8D7C-F5B3-193BF8F62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76200"/>
            <a:ext cx="12207809" cy="5029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644179-B91A-BF5E-AB20-B5E529BB67A5}"/>
              </a:ext>
            </a:extLst>
          </p:cNvPr>
          <p:cNvSpPr/>
          <p:nvPr/>
        </p:nvSpPr>
        <p:spPr>
          <a:xfrm>
            <a:off x="8965" y="4953000"/>
            <a:ext cx="12192000" cy="1904999"/>
          </a:xfrm>
          <a:prstGeom prst="rect">
            <a:avLst/>
          </a:prstGeom>
          <a:solidFill>
            <a:srgbClr val="4646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dirty="0"/>
          </a:p>
        </p:txBody>
      </p:sp>
      <p:pic>
        <p:nvPicPr>
          <p:cNvPr id="8" name="OTag">
            <a:extLst>
              <a:ext uri="{FF2B5EF4-FFF2-40B4-BE49-F238E27FC236}">
                <a16:creationId xmlns:a16="http://schemas.microsoft.com/office/drawing/2014/main" id="{DBAD3443-963C-4990-EBD4-D9027384FC7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3160B26-CEDC-5747-5CD7-6FCBFB4DE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Copyright © 2025, Oracle and KEMENKES - Confidential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F71A4B-2F92-DF1A-F646-517438089567}"/>
              </a:ext>
            </a:extLst>
          </p:cNvPr>
          <p:cNvSpPr/>
          <p:nvPr/>
        </p:nvSpPr>
        <p:spPr>
          <a:xfrm>
            <a:off x="2514600" y="5174411"/>
            <a:ext cx="3428999" cy="1055780"/>
          </a:xfrm>
          <a:prstGeom prst="rect">
            <a:avLst/>
          </a:prstGeom>
          <a:solidFill>
            <a:srgbClr val="AC6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Choose Compartment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Make sure compartment is correct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Create Project</a:t>
            </a:r>
          </a:p>
        </p:txBody>
      </p:sp>
    </p:spTree>
    <p:extLst>
      <p:ext uri="{BB962C8B-B14F-4D97-AF65-F5344CB8AC3E}">
        <p14:creationId xmlns:p14="http://schemas.microsoft.com/office/powerpoint/2010/main" val="198199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AEAFB-641E-B3BF-1FA7-474966C83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B217E2-3E72-BAA3-11CA-4BDBF86CC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5453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FD3C01-52A1-169F-558E-AFE0B783B29C}"/>
              </a:ext>
            </a:extLst>
          </p:cNvPr>
          <p:cNvSpPr/>
          <p:nvPr/>
        </p:nvSpPr>
        <p:spPr>
          <a:xfrm>
            <a:off x="8965" y="3657600"/>
            <a:ext cx="12191999" cy="3200400"/>
          </a:xfrm>
          <a:prstGeom prst="rect">
            <a:avLst/>
          </a:prstGeom>
          <a:solidFill>
            <a:srgbClr val="4646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E644FA-F657-CA7E-154A-E35AA64710D9}"/>
              </a:ext>
            </a:extLst>
          </p:cNvPr>
          <p:cNvSpPr/>
          <p:nvPr/>
        </p:nvSpPr>
        <p:spPr>
          <a:xfrm>
            <a:off x="8965" y="457200"/>
            <a:ext cx="4105836" cy="3200400"/>
          </a:xfrm>
          <a:prstGeom prst="rect">
            <a:avLst/>
          </a:prstGeom>
          <a:solidFill>
            <a:srgbClr val="4646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52E0F7-A72C-DB89-D203-BE4439F0C451}"/>
              </a:ext>
            </a:extLst>
          </p:cNvPr>
          <p:cNvSpPr/>
          <p:nvPr/>
        </p:nvSpPr>
        <p:spPr>
          <a:xfrm>
            <a:off x="4267200" y="3810000"/>
            <a:ext cx="4800599" cy="1371600"/>
          </a:xfrm>
          <a:prstGeom prst="rect">
            <a:avLst/>
          </a:prstGeom>
          <a:solidFill>
            <a:srgbClr val="AC6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/>
              <a:t>To create a project, 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sz="1200" dirty="0"/>
              <a:t>select the correct </a:t>
            </a:r>
            <a:r>
              <a:rPr lang="en-US" sz="1200" b="1" dirty="0"/>
              <a:t>Compartment</a:t>
            </a:r>
            <a:r>
              <a:rPr lang="en-US" sz="1200" dirty="0"/>
              <a:t> (e.g., </a:t>
            </a:r>
            <a:r>
              <a:rPr lang="en-US" sz="1200" i="1" dirty="0" err="1"/>
              <a:t>MLmodels</a:t>
            </a:r>
            <a:r>
              <a:rPr lang="en-US" sz="1200" dirty="0"/>
              <a:t>), 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sz="1200" dirty="0"/>
              <a:t>enter a </a:t>
            </a:r>
            <a:r>
              <a:rPr lang="en-US" sz="1200" b="1" dirty="0"/>
              <a:t>Project Name</a:t>
            </a:r>
            <a:r>
              <a:rPr lang="en-US" sz="1200" dirty="0"/>
              <a:t> and 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sz="1200" dirty="0"/>
              <a:t>an optional </a:t>
            </a:r>
            <a:r>
              <a:rPr lang="en-US" sz="1200" b="1" dirty="0"/>
              <a:t>Description</a:t>
            </a:r>
            <a:r>
              <a:rPr lang="en-US" sz="1200" dirty="0"/>
              <a:t> to provide details about the project.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E75DD8-20BB-77DE-76C0-DD99ABD01579}"/>
              </a:ext>
            </a:extLst>
          </p:cNvPr>
          <p:cNvSpPr/>
          <p:nvPr/>
        </p:nvSpPr>
        <p:spPr>
          <a:xfrm>
            <a:off x="3886200" y="1447800"/>
            <a:ext cx="381000" cy="381000"/>
          </a:xfrm>
          <a:prstGeom prst="ellipse">
            <a:avLst/>
          </a:prstGeom>
          <a:solidFill>
            <a:srgbClr val="AC630C"/>
          </a:solidFill>
          <a:ln>
            <a:solidFill>
              <a:srgbClr val="AC63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F46034-A228-E620-B40E-64E715A56149}"/>
              </a:ext>
            </a:extLst>
          </p:cNvPr>
          <p:cNvSpPr/>
          <p:nvPr/>
        </p:nvSpPr>
        <p:spPr>
          <a:xfrm>
            <a:off x="3874149" y="2171700"/>
            <a:ext cx="381000" cy="381000"/>
          </a:xfrm>
          <a:prstGeom prst="ellipse">
            <a:avLst/>
          </a:prstGeom>
          <a:solidFill>
            <a:srgbClr val="AC630C"/>
          </a:solidFill>
          <a:ln>
            <a:solidFill>
              <a:srgbClr val="AC63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3A6754-B2CF-AEC8-98EF-78C5FC47FF20}"/>
              </a:ext>
            </a:extLst>
          </p:cNvPr>
          <p:cNvSpPr/>
          <p:nvPr/>
        </p:nvSpPr>
        <p:spPr>
          <a:xfrm>
            <a:off x="3874149" y="2819400"/>
            <a:ext cx="381000" cy="381000"/>
          </a:xfrm>
          <a:prstGeom prst="ellipse">
            <a:avLst/>
          </a:prstGeom>
          <a:solidFill>
            <a:srgbClr val="AC630C"/>
          </a:solidFill>
          <a:ln>
            <a:solidFill>
              <a:srgbClr val="AC63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6" name="OTag">
            <a:extLst>
              <a:ext uri="{FF2B5EF4-FFF2-40B4-BE49-F238E27FC236}">
                <a16:creationId xmlns:a16="http://schemas.microsoft.com/office/drawing/2014/main" id="{7145C5B0-5A28-2131-2A33-D400AA7F59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AF27810E-A140-FF0C-4146-0F5639105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Copyright © 2025, Oracle and KEMENKES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1728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ED7BE-4A05-E9AF-E931-BBFAEB0CD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C49A4B-0F64-7939-6A62-76D665E1D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1502"/>
            <a:ext cx="12221557" cy="63361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2FB906-68EA-2C48-F011-FDE9FF119076}"/>
              </a:ext>
            </a:extLst>
          </p:cNvPr>
          <p:cNvSpPr/>
          <p:nvPr/>
        </p:nvSpPr>
        <p:spPr>
          <a:xfrm>
            <a:off x="4114800" y="-11502"/>
            <a:ext cx="8086164" cy="6869502"/>
          </a:xfrm>
          <a:prstGeom prst="rect">
            <a:avLst/>
          </a:prstGeom>
          <a:solidFill>
            <a:srgbClr val="4646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dirty="0"/>
          </a:p>
        </p:txBody>
      </p:sp>
      <p:pic>
        <p:nvPicPr>
          <p:cNvPr id="5" name="OTag">
            <a:extLst>
              <a:ext uri="{FF2B5EF4-FFF2-40B4-BE49-F238E27FC236}">
                <a16:creationId xmlns:a16="http://schemas.microsoft.com/office/drawing/2014/main" id="{52FA8037-52E8-F6E4-40B3-21EB9ACD7E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0DFFF85-085B-543B-97C4-D0CE7CC9C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Copyright © 2025, Oracle and KEMENKES -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BC00D8-BC01-98FD-33F9-9D8D013FFEB2}"/>
              </a:ext>
            </a:extLst>
          </p:cNvPr>
          <p:cNvSpPr/>
          <p:nvPr/>
        </p:nvSpPr>
        <p:spPr>
          <a:xfrm>
            <a:off x="4267200" y="4191000"/>
            <a:ext cx="4267200" cy="914400"/>
          </a:xfrm>
          <a:prstGeom prst="rect">
            <a:avLst/>
          </a:prstGeom>
          <a:solidFill>
            <a:srgbClr val="AC6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/>
              <a:t>Create notebook session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EF087DA7-8AF5-2457-FC32-F56B3309D3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118" y="6355080"/>
            <a:ext cx="502920" cy="502920"/>
          </a:xfrm>
          <a:prstGeom prst="rect">
            <a:avLst/>
          </a:prstGeom>
        </p:spPr>
      </p:pic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1C3B21DE-A811-7E0B-7F38-A3D55253BCEE}"/>
              </a:ext>
            </a:extLst>
          </p:cNvPr>
          <p:cNvSpPr txBox="1">
            <a:spLocks/>
          </p:cNvSpPr>
          <p:nvPr/>
        </p:nvSpPr>
        <p:spPr>
          <a:xfrm>
            <a:off x="511986" y="6618381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© 2025, Oracle and KEMENKES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1000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D1DD2-38A3-B4E8-2F07-721574ABB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BEDE55-0424-72BE-4CD3-AA28C8C91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9" y="-4313"/>
            <a:ext cx="12166121" cy="63289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923D09-8793-A253-0CFC-18AC5E0AD79D}"/>
              </a:ext>
            </a:extLst>
          </p:cNvPr>
          <p:cNvSpPr/>
          <p:nvPr/>
        </p:nvSpPr>
        <p:spPr>
          <a:xfrm>
            <a:off x="25878" y="3505200"/>
            <a:ext cx="12166121" cy="3352800"/>
          </a:xfrm>
          <a:prstGeom prst="rect">
            <a:avLst/>
          </a:prstGeom>
          <a:solidFill>
            <a:srgbClr val="4646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dirty="0"/>
          </a:p>
        </p:txBody>
      </p:sp>
      <p:pic>
        <p:nvPicPr>
          <p:cNvPr id="4" name="OTag">
            <a:extLst>
              <a:ext uri="{FF2B5EF4-FFF2-40B4-BE49-F238E27FC236}">
                <a16:creationId xmlns:a16="http://schemas.microsoft.com/office/drawing/2014/main" id="{87C2DE38-468F-9062-B01D-1D2330596A2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118" y="6355080"/>
            <a:ext cx="502920" cy="502920"/>
          </a:xfrm>
          <a:prstGeom prst="rect">
            <a:avLst/>
          </a:prstGeom>
        </p:spPr>
      </p:pic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31AA57A-B911-4AA6-0273-983F3819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Copyright © 2025, Oracle and KEMENKES -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CCD751-0756-EF40-2241-2AD87B0F1E5F}"/>
              </a:ext>
            </a:extLst>
          </p:cNvPr>
          <p:cNvSpPr/>
          <p:nvPr/>
        </p:nvSpPr>
        <p:spPr>
          <a:xfrm>
            <a:off x="25879" y="457200"/>
            <a:ext cx="4165121" cy="3048000"/>
          </a:xfrm>
          <a:prstGeom prst="rect">
            <a:avLst/>
          </a:prstGeom>
          <a:solidFill>
            <a:srgbClr val="4646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F879ED-5CCB-B976-A67D-0AB346AD5BCF}"/>
              </a:ext>
            </a:extLst>
          </p:cNvPr>
          <p:cNvSpPr/>
          <p:nvPr/>
        </p:nvSpPr>
        <p:spPr>
          <a:xfrm>
            <a:off x="228600" y="2256798"/>
            <a:ext cx="4038600" cy="1216772"/>
          </a:xfrm>
          <a:prstGeom prst="rect">
            <a:avLst/>
          </a:prstGeom>
          <a:solidFill>
            <a:srgbClr val="AC6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400" b="1" dirty="0"/>
              <a:t>Notebook session dashboard for CPU &amp; GPU.</a:t>
            </a:r>
            <a:br>
              <a:rPr lang="en-US" sz="1400" dirty="0"/>
            </a:br>
            <a:r>
              <a:rPr lang="en-US" sz="1400" dirty="0"/>
              <a:t>To use </a:t>
            </a:r>
            <a:r>
              <a:rPr lang="en-US" sz="1400" b="1" dirty="0"/>
              <a:t>GPU</a:t>
            </a:r>
            <a:r>
              <a:rPr lang="en-US" sz="1400" dirty="0"/>
              <a:t>, change the region to </a:t>
            </a:r>
            <a:r>
              <a:rPr lang="en-US" sz="1400" b="1" dirty="0"/>
              <a:t>Japan Central (Osaka)</a:t>
            </a:r>
            <a:r>
              <a:rPr lang="en-US" sz="1400" dirty="0"/>
              <a:t>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C08609-83BD-99B8-D60D-9909CBA84450}"/>
              </a:ext>
            </a:extLst>
          </p:cNvPr>
          <p:cNvSpPr/>
          <p:nvPr/>
        </p:nvSpPr>
        <p:spPr>
          <a:xfrm>
            <a:off x="8763000" y="76200"/>
            <a:ext cx="1905000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66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1BE45-03A7-19AC-F44A-917259C47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054062-4CD3-FC80-3703-AC8C774FB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  <p:pic>
        <p:nvPicPr>
          <p:cNvPr id="6" name="OTag">
            <a:extLst>
              <a:ext uri="{FF2B5EF4-FFF2-40B4-BE49-F238E27FC236}">
                <a16:creationId xmlns:a16="http://schemas.microsoft.com/office/drawing/2014/main" id="{931A52AC-F870-08F9-B063-6928DE80BB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118" y="6355080"/>
            <a:ext cx="502920" cy="50292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3060A74B-86AA-A987-D4DF-F0968E71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Copyright © 2025, Oracle and KEMENKES - Confidential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9E3F64-5936-1DD8-6748-EF61B11A1E1F}"/>
              </a:ext>
            </a:extLst>
          </p:cNvPr>
          <p:cNvSpPr/>
          <p:nvPr/>
        </p:nvSpPr>
        <p:spPr>
          <a:xfrm>
            <a:off x="2438400" y="5256074"/>
            <a:ext cx="3200400" cy="2142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948AF3-17F1-A334-65B8-E504EF3C0D5F}"/>
              </a:ext>
            </a:extLst>
          </p:cNvPr>
          <p:cNvSpPr/>
          <p:nvPr/>
        </p:nvSpPr>
        <p:spPr>
          <a:xfrm>
            <a:off x="2438400" y="5500777"/>
            <a:ext cx="3200400" cy="2142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4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92CE7-BF27-1770-2439-19CD54FAE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1DD30B-857D-4B65-2BAD-70459A74E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95"/>
            <a:ext cx="12192000" cy="62215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13CAFB-F359-C3F7-19D4-E93657F5DB43}"/>
              </a:ext>
            </a:extLst>
          </p:cNvPr>
          <p:cNvSpPr/>
          <p:nvPr/>
        </p:nvSpPr>
        <p:spPr>
          <a:xfrm>
            <a:off x="8965" y="3540129"/>
            <a:ext cx="12192000" cy="3290976"/>
          </a:xfrm>
          <a:prstGeom prst="rect">
            <a:avLst/>
          </a:prstGeom>
          <a:solidFill>
            <a:srgbClr val="4646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D54B4D-5A80-56DD-F726-65A7C74B4527}"/>
              </a:ext>
            </a:extLst>
          </p:cNvPr>
          <p:cNvSpPr/>
          <p:nvPr/>
        </p:nvSpPr>
        <p:spPr>
          <a:xfrm>
            <a:off x="3505200" y="3810000"/>
            <a:ext cx="2590800" cy="775796"/>
          </a:xfrm>
          <a:prstGeom prst="rect">
            <a:avLst/>
          </a:prstGeom>
          <a:solidFill>
            <a:srgbClr val="AC6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Select Storage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Select Buckets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A90EB99-0C71-2AD3-80E7-167D62E9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86" y="6465981"/>
            <a:ext cx="5745379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Copyright © 2025, Oracle and KEMENKES - Confidential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36EBB66F-AE33-5EE6-3F8D-3953D4E07D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118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294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7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67"/>
</p:tagLst>
</file>

<file path=ppt/theme/theme1.xml><?xml version="1.0" encoding="utf-8"?>
<a:theme xmlns:a="http://schemas.openxmlformats.org/drawingml/2006/main" name="6_Parent Master Pillars">
  <a:themeElements>
    <a:clrScheme name="Oracle Pine 10.21.1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E9F9EE"/>
      </a:accent1>
      <a:accent2>
        <a:srgbClr val="CBE9D6"/>
      </a:accent2>
      <a:accent3>
        <a:srgbClr val="99C2A6"/>
      </a:accent3>
      <a:accent4>
        <a:srgbClr val="74A683"/>
      </a:accent4>
      <a:accent5>
        <a:srgbClr val="467553"/>
      </a:accent5>
      <a:accent6>
        <a:srgbClr val="33553C"/>
      </a:accent6>
      <a:hlink>
        <a:srgbClr val="2C5967"/>
      </a:hlink>
      <a:folHlink>
        <a:srgbClr val="2C5967"/>
      </a:folHlink>
    </a:clrScheme>
    <a:fontScheme name="Oracle Pillars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Oracle Red">
      <a:srgbClr val="C74634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Cloud_Platform_OCI_PillarPPT_Pine_v1.3-4.13.22.potx" id="{4D63D4C3-24C5-4B87-A71E-80B773D9DB62}" vid="{D0D364E1-EFD7-4A70-8B4F-E01E663CD735}"/>
    </a:ext>
  </a:extLst>
</a:theme>
</file>

<file path=ppt/theme/theme2.xml><?xml version="1.0" encoding="utf-8"?>
<a:theme xmlns:a="http://schemas.openxmlformats.org/drawingml/2006/main" name="2_Parent Master Pillars">
  <a:themeElements>
    <a:clrScheme name="Oracle Pine 10.21.1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E9F9EE"/>
      </a:accent1>
      <a:accent2>
        <a:srgbClr val="CBE9D6"/>
      </a:accent2>
      <a:accent3>
        <a:srgbClr val="99C2A6"/>
      </a:accent3>
      <a:accent4>
        <a:srgbClr val="74A683"/>
      </a:accent4>
      <a:accent5>
        <a:srgbClr val="467553"/>
      </a:accent5>
      <a:accent6>
        <a:srgbClr val="33553C"/>
      </a:accent6>
      <a:hlink>
        <a:srgbClr val="2C5967"/>
      </a:hlink>
      <a:folHlink>
        <a:srgbClr val="2C5967"/>
      </a:folHlink>
    </a:clrScheme>
    <a:fontScheme name="Oracle Pillars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Oracle Red">
      <a:srgbClr val="C74634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Cloud_Platform_OCI_PillarPPT_Pine_v1.3-4.13.22.potx" id="{4D63D4C3-24C5-4B87-A71E-80B773D9DB62}" vid="{D0D364E1-EFD7-4A70-8B4F-E01E663CD735}"/>
    </a:ext>
  </a:extLst>
</a:theme>
</file>

<file path=ppt/theme/theme3.xml><?xml version="1.0" encoding="utf-8"?>
<a:theme xmlns:a="http://schemas.openxmlformats.org/drawingml/2006/main" name="3_Parent Master Pillars">
  <a:themeElements>
    <a:clrScheme name="Oracle Pine 10.21.1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E9F9EE"/>
      </a:accent1>
      <a:accent2>
        <a:srgbClr val="CBE9D6"/>
      </a:accent2>
      <a:accent3>
        <a:srgbClr val="99C2A6"/>
      </a:accent3>
      <a:accent4>
        <a:srgbClr val="74A683"/>
      </a:accent4>
      <a:accent5>
        <a:srgbClr val="467553"/>
      </a:accent5>
      <a:accent6>
        <a:srgbClr val="33553C"/>
      </a:accent6>
      <a:hlink>
        <a:srgbClr val="2C5967"/>
      </a:hlink>
      <a:folHlink>
        <a:srgbClr val="2C5967"/>
      </a:folHlink>
    </a:clrScheme>
    <a:fontScheme name="Oracle Pillars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Oracle Red">
      <a:srgbClr val="C74634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Cloud_Platform_OCI_PillarPPT_Pine_v1.3-4.13.22.potx" id="{4D63D4C3-24C5-4B87-A71E-80B773D9DB62}" vid="{D0D364E1-EFD7-4A70-8B4F-E01E663CD735}"/>
    </a:ext>
  </a:extLst>
</a:theme>
</file>

<file path=ppt/theme/theme4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 Pillars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Cloud_Platform_OCI_PillarPPT_Pine_v1.3-4.13.22</Template>
  <TotalTime>65398</TotalTime>
  <Words>957</Words>
  <Application>Microsoft Office PowerPoint</Application>
  <PresentationFormat>Widescreen</PresentationFormat>
  <Paragraphs>167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Arial</vt:lpstr>
      <vt:lpstr>Calibri</vt:lpstr>
      <vt:lpstr>Courier New</vt:lpstr>
      <vt:lpstr>Oracle Sans</vt:lpstr>
      <vt:lpstr>Oracle Sans Light</vt:lpstr>
      <vt:lpstr>Oracle Sans Tab</vt:lpstr>
      <vt:lpstr>Oracle Sans Tab Extra Bold</vt:lpstr>
      <vt:lpstr>Oracle Sans Tab Light</vt:lpstr>
      <vt:lpstr>System Font Regular</vt:lpstr>
      <vt:lpstr>Wingdings</vt:lpstr>
      <vt:lpstr>6_Parent Master Pillars</vt:lpstr>
      <vt:lpstr>2_Parent Master Pillars</vt:lpstr>
      <vt:lpstr>3_Parent Master Pillars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Guidelines</dc:title>
  <dc:creator>Kevin Bogusch</dc:creator>
  <cp:lastModifiedBy>Revaldi Anggara</cp:lastModifiedBy>
  <cp:revision>656</cp:revision>
  <dcterms:created xsi:type="dcterms:W3CDTF">2022-12-12T15:51:02Z</dcterms:created>
  <dcterms:modified xsi:type="dcterms:W3CDTF">2025-08-31T10:38:04Z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2231507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D8.0.11</vt:lpwstr>
  </property>
  <property fmtid="{D5CDD505-2E9C-101B-9397-08002B2CF9AE}" pid="5" name="MSIP_Label_a4de43ec-192a-49eb-8e54-baeb8c71bbbe_Enabled">
    <vt:lpwstr>true</vt:lpwstr>
  </property>
  <property fmtid="{D5CDD505-2E9C-101B-9397-08002B2CF9AE}" pid="6" name="MSIP_Label_a4de43ec-192a-49eb-8e54-baeb8c71bbbe_SetDate">
    <vt:lpwstr>2025-07-30T14:55:59Z</vt:lpwstr>
  </property>
  <property fmtid="{D5CDD505-2E9C-101B-9397-08002B2CF9AE}" pid="7" name="MSIP_Label_a4de43ec-192a-49eb-8e54-baeb8c71bbbe_Method">
    <vt:lpwstr>Standard</vt:lpwstr>
  </property>
  <property fmtid="{D5CDD505-2E9C-101B-9397-08002B2CF9AE}" pid="8" name="MSIP_Label_a4de43ec-192a-49eb-8e54-baeb8c71bbbe_Name">
    <vt:lpwstr>Confidential – Oracle Internal</vt:lpwstr>
  </property>
  <property fmtid="{D5CDD505-2E9C-101B-9397-08002B2CF9AE}" pid="9" name="MSIP_Label_a4de43ec-192a-49eb-8e54-baeb8c71bbbe_SiteId">
    <vt:lpwstr>4e2c6054-71cb-48f1-bd6c-3a9705aca71b</vt:lpwstr>
  </property>
  <property fmtid="{D5CDD505-2E9C-101B-9397-08002B2CF9AE}" pid="10" name="MSIP_Label_a4de43ec-192a-49eb-8e54-baeb8c71bbbe_ActionId">
    <vt:lpwstr>32e30f71-3426-448e-9db5-250af09d2654</vt:lpwstr>
  </property>
  <property fmtid="{D5CDD505-2E9C-101B-9397-08002B2CF9AE}" pid="11" name="MSIP_Label_a4de43ec-192a-49eb-8e54-baeb8c71bbbe_ContentBits">
    <vt:lpwstr>2</vt:lpwstr>
  </property>
  <property fmtid="{D5CDD505-2E9C-101B-9397-08002B2CF9AE}" pid="12" name="MSIP_Label_a4de43ec-192a-49eb-8e54-baeb8c71bbbe_Tag">
    <vt:lpwstr>50, 3, 0, 1</vt:lpwstr>
  </property>
  <property fmtid="{D5CDD505-2E9C-101B-9397-08002B2CF9AE}" pid="13" name="ClassificationContentMarkingFooterLocations">
    <vt:lpwstr>6_Parent Master Pillars:5\2_Parent Master Pillars:5\3_Parent Master Pillars:5</vt:lpwstr>
  </property>
  <property fmtid="{D5CDD505-2E9C-101B-9397-08002B2CF9AE}" pid="14" name="ClassificationContentMarkingFooterText">
    <vt:lpwstr>Confidential – Oracle Internal</vt:lpwstr>
  </property>
</Properties>
</file>